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8"/>
  </p:notesMasterIdLst>
  <p:handoutMasterIdLst>
    <p:handoutMasterId r:id="rId19"/>
  </p:handoutMasterIdLst>
  <p:sldIdLst>
    <p:sldId id="256" r:id="rId2"/>
    <p:sldId id="257" r:id="rId3"/>
    <p:sldId id="262" r:id="rId4"/>
    <p:sldId id="263" r:id="rId5"/>
    <p:sldId id="264" r:id="rId6"/>
    <p:sldId id="258" r:id="rId7"/>
    <p:sldId id="266" r:id="rId8"/>
    <p:sldId id="269" r:id="rId9"/>
    <p:sldId id="267" r:id="rId10"/>
    <p:sldId id="273" r:id="rId11"/>
    <p:sldId id="265" r:id="rId12"/>
    <p:sldId id="260" r:id="rId13"/>
    <p:sldId id="261" r:id="rId14"/>
    <p:sldId id="271" r:id="rId15"/>
    <p:sldId id="272" r:id="rId16"/>
    <p:sldId id="268" r:id="rId17"/>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Ramey" initials="AR"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E7C"/>
    <a:srgbClr val="97CA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2" autoAdjust="0"/>
    <p:restoredTop sz="94660"/>
  </p:normalViewPr>
  <p:slideViewPr>
    <p:cSldViewPr snapToGrid="0">
      <p:cViewPr>
        <p:scale>
          <a:sx n="105" d="100"/>
          <a:sy n="105" d="100"/>
        </p:scale>
        <p:origin x="-108" y="-2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86" tIns="46243" rIns="92486" bIns="46243" rtlCol="0"/>
          <a:lstStyle>
            <a:lvl1pPr algn="l">
              <a:defRPr sz="1200"/>
            </a:lvl1pPr>
          </a:lstStyle>
          <a:p>
            <a:endParaRPr lang="en-US"/>
          </a:p>
        </p:txBody>
      </p:sp>
      <p:sp>
        <p:nvSpPr>
          <p:cNvPr id="3" name="Date Placeholder 2"/>
          <p:cNvSpPr>
            <a:spLocks noGrp="1"/>
          </p:cNvSpPr>
          <p:nvPr>
            <p:ph type="dt" sz="quarter" idx="1"/>
          </p:nvPr>
        </p:nvSpPr>
        <p:spPr>
          <a:xfrm>
            <a:off x="3936769" y="1"/>
            <a:ext cx="3011699" cy="463408"/>
          </a:xfrm>
          <a:prstGeom prst="rect">
            <a:avLst/>
          </a:prstGeom>
        </p:spPr>
        <p:txBody>
          <a:bodyPr vert="horz" lIns="92486" tIns="46243" rIns="92486" bIns="46243" rtlCol="0"/>
          <a:lstStyle>
            <a:lvl1pPr algn="r">
              <a:defRPr sz="1200"/>
            </a:lvl1pPr>
          </a:lstStyle>
          <a:p>
            <a:fld id="{9D3469D5-1E87-49B9-9054-6DB7E4852657}" type="datetimeFigureOut">
              <a:rPr lang="en-US" smtClean="0"/>
              <a:t>3/22/2021</a:t>
            </a:fld>
            <a:endParaRPr lang="en-US"/>
          </a:p>
        </p:txBody>
      </p:sp>
      <p:sp>
        <p:nvSpPr>
          <p:cNvPr id="4" name="Footer Placeholder 3"/>
          <p:cNvSpPr>
            <a:spLocks noGrp="1"/>
          </p:cNvSpPr>
          <p:nvPr>
            <p:ph type="ftr" sz="quarter" idx="2"/>
          </p:nvPr>
        </p:nvSpPr>
        <p:spPr>
          <a:xfrm>
            <a:off x="0" y="8772670"/>
            <a:ext cx="3011699" cy="463407"/>
          </a:xfrm>
          <a:prstGeom prst="rect">
            <a:avLst/>
          </a:prstGeom>
        </p:spPr>
        <p:txBody>
          <a:bodyPr vert="horz" lIns="92486" tIns="46243" rIns="92486" bIns="46243"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70"/>
            <a:ext cx="3011699" cy="463407"/>
          </a:xfrm>
          <a:prstGeom prst="rect">
            <a:avLst/>
          </a:prstGeom>
        </p:spPr>
        <p:txBody>
          <a:bodyPr vert="horz" lIns="92486" tIns="46243" rIns="92486" bIns="46243" rtlCol="0" anchor="b"/>
          <a:lstStyle>
            <a:lvl1pPr algn="r">
              <a:defRPr sz="1200"/>
            </a:lvl1pPr>
          </a:lstStyle>
          <a:p>
            <a:fld id="{BFCCFAE4-E9BB-4AB2-B586-D456C397E6CB}" type="slidenum">
              <a:rPr lang="en-US" smtClean="0"/>
              <a:t>‹#›</a:t>
            </a:fld>
            <a:endParaRPr lang="en-US"/>
          </a:p>
        </p:txBody>
      </p:sp>
    </p:spTree>
    <p:extLst>
      <p:ext uri="{BB962C8B-B14F-4D97-AF65-F5344CB8AC3E}">
        <p14:creationId xmlns:p14="http://schemas.microsoft.com/office/powerpoint/2010/main" val="4255725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35" tIns="45717" rIns="91435" bIns="45717" rtlCol="0"/>
          <a:lstStyle>
            <a:lvl1pPr algn="r">
              <a:defRPr sz="1200"/>
            </a:lvl1pPr>
          </a:lstStyle>
          <a:p>
            <a:fld id="{B045E7AE-BF58-40FB-901A-C9A3E76FF8D4}" type="datetimeFigureOut">
              <a:rPr lang="en-US" smtClean="0"/>
              <a:t>3/22/2021</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1435" tIns="45717" rIns="91435" bIns="45717" rtlCol="0" anchor="ctr"/>
          <a:lstStyle/>
          <a:p>
            <a:endParaRPr lang="en-US"/>
          </a:p>
        </p:txBody>
      </p:sp>
      <p:sp>
        <p:nvSpPr>
          <p:cNvPr id="5" name="Notes Placeholder 4"/>
          <p:cNvSpPr>
            <a:spLocks noGrp="1"/>
          </p:cNvSpPr>
          <p:nvPr>
            <p:ph type="body" sz="quarter" idx="3"/>
          </p:nvPr>
        </p:nvSpPr>
        <p:spPr>
          <a:xfrm>
            <a:off x="695326" y="4445001"/>
            <a:ext cx="5559425" cy="3636963"/>
          </a:xfrm>
          <a:prstGeom prst="rect">
            <a:avLst/>
          </a:prstGeom>
        </p:spPr>
        <p:txBody>
          <a:bodyPr vert="horz" lIns="91435" tIns="45717" rIns="91435" bIns="4571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35" tIns="45717" rIns="91435"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35" tIns="45717" rIns="91435" bIns="45717" rtlCol="0" anchor="b"/>
          <a:lstStyle>
            <a:lvl1pPr algn="r">
              <a:defRPr sz="1200"/>
            </a:lvl1pPr>
          </a:lstStyle>
          <a:p>
            <a:fld id="{F13B4185-EE87-4AA6-8C17-4F5288388582}" type="slidenum">
              <a:rPr lang="en-US" smtClean="0"/>
              <a:t>‹#›</a:t>
            </a:fld>
            <a:endParaRPr lang="en-US"/>
          </a:p>
        </p:txBody>
      </p:sp>
    </p:spTree>
    <p:extLst>
      <p:ext uri="{BB962C8B-B14F-4D97-AF65-F5344CB8AC3E}">
        <p14:creationId xmlns:p14="http://schemas.microsoft.com/office/powerpoint/2010/main" val="68082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a:t>
            </a:fld>
            <a:endParaRPr lang="en-US"/>
          </a:p>
        </p:txBody>
      </p:sp>
    </p:spTree>
    <p:extLst>
      <p:ext uri="{BB962C8B-B14F-4D97-AF65-F5344CB8AC3E}">
        <p14:creationId xmlns:p14="http://schemas.microsoft.com/office/powerpoint/2010/main" val="3243871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10</a:t>
            </a:fld>
            <a:endParaRPr lang="en-US"/>
          </a:p>
        </p:txBody>
      </p:sp>
    </p:spTree>
    <p:extLst>
      <p:ext uri="{BB962C8B-B14F-4D97-AF65-F5344CB8AC3E}">
        <p14:creationId xmlns:p14="http://schemas.microsoft.com/office/powerpoint/2010/main" val="637150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11</a:t>
            </a:fld>
            <a:endParaRPr lang="en-US"/>
          </a:p>
        </p:txBody>
      </p:sp>
    </p:spTree>
    <p:extLst>
      <p:ext uri="{BB962C8B-B14F-4D97-AF65-F5344CB8AC3E}">
        <p14:creationId xmlns:p14="http://schemas.microsoft.com/office/powerpoint/2010/main" val="892785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12</a:t>
            </a:fld>
            <a:endParaRPr lang="en-US"/>
          </a:p>
        </p:txBody>
      </p:sp>
    </p:spTree>
    <p:extLst>
      <p:ext uri="{BB962C8B-B14F-4D97-AF65-F5344CB8AC3E}">
        <p14:creationId xmlns:p14="http://schemas.microsoft.com/office/powerpoint/2010/main" val="459766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13</a:t>
            </a:fld>
            <a:endParaRPr lang="en-US"/>
          </a:p>
        </p:txBody>
      </p:sp>
    </p:spTree>
    <p:extLst>
      <p:ext uri="{BB962C8B-B14F-4D97-AF65-F5344CB8AC3E}">
        <p14:creationId xmlns:p14="http://schemas.microsoft.com/office/powerpoint/2010/main" val="3545998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14</a:t>
            </a:fld>
            <a:endParaRPr lang="en-US"/>
          </a:p>
        </p:txBody>
      </p:sp>
    </p:spTree>
    <p:extLst>
      <p:ext uri="{BB962C8B-B14F-4D97-AF65-F5344CB8AC3E}">
        <p14:creationId xmlns:p14="http://schemas.microsoft.com/office/powerpoint/2010/main" val="3920141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15</a:t>
            </a:fld>
            <a:endParaRPr lang="en-US"/>
          </a:p>
        </p:txBody>
      </p:sp>
    </p:spTree>
    <p:extLst>
      <p:ext uri="{BB962C8B-B14F-4D97-AF65-F5344CB8AC3E}">
        <p14:creationId xmlns:p14="http://schemas.microsoft.com/office/powerpoint/2010/main" val="1729854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16</a:t>
            </a:fld>
            <a:endParaRPr lang="en-US"/>
          </a:p>
        </p:txBody>
      </p:sp>
    </p:spTree>
    <p:extLst>
      <p:ext uri="{BB962C8B-B14F-4D97-AF65-F5344CB8AC3E}">
        <p14:creationId xmlns:p14="http://schemas.microsoft.com/office/powerpoint/2010/main" val="143846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2</a:t>
            </a:fld>
            <a:endParaRPr lang="en-US"/>
          </a:p>
        </p:txBody>
      </p:sp>
    </p:spTree>
    <p:extLst>
      <p:ext uri="{BB962C8B-B14F-4D97-AF65-F5344CB8AC3E}">
        <p14:creationId xmlns:p14="http://schemas.microsoft.com/office/powerpoint/2010/main" val="292681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3</a:t>
            </a:fld>
            <a:endParaRPr lang="en-US"/>
          </a:p>
        </p:txBody>
      </p:sp>
    </p:spTree>
    <p:extLst>
      <p:ext uri="{BB962C8B-B14F-4D97-AF65-F5344CB8AC3E}">
        <p14:creationId xmlns:p14="http://schemas.microsoft.com/office/powerpoint/2010/main" val="398141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4</a:t>
            </a:fld>
            <a:endParaRPr lang="en-US"/>
          </a:p>
        </p:txBody>
      </p:sp>
    </p:spTree>
    <p:extLst>
      <p:ext uri="{BB962C8B-B14F-4D97-AF65-F5344CB8AC3E}">
        <p14:creationId xmlns:p14="http://schemas.microsoft.com/office/powerpoint/2010/main" val="1416960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5</a:t>
            </a:fld>
            <a:endParaRPr lang="en-US"/>
          </a:p>
        </p:txBody>
      </p:sp>
    </p:spTree>
    <p:extLst>
      <p:ext uri="{BB962C8B-B14F-4D97-AF65-F5344CB8AC3E}">
        <p14:creationId xmlns:p14="http://schemas.microsoft.com/office/powerpoint/2010/main" val="155656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6</a:t>
            </a:fld>
            <a:endParaRPr lang="en-US"/>
          </a:p>
        </p:txBody>
      </p:sp>
    </p:spTree>
    <p:extLst>
      <p:ext uri="{BB962C8B-B14F-4D97-AF65-F5344CB8AC3E}">
        <p14:creationId xmlns:p14="http://schemas.microsoft.com/office/powerpoint/2010/main" val="225051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7</a:t>
            </a:fld>
            <a:endParaRPr lang="en-US"/>
          </a:p>
        </p:txBody>
      </p:sp>
    </p:spTree>
    <p:extLst>
      <p:ext uri="{BB962C8B-B14F-4D97-AF65-F5344CB8AC3E}">
        <p14:creationId xmlns:p14="http://schemas.microsoft.com/office/powerpoint/2010/main" val="141587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8</a:t>
            </a:fld>
            <a:endParaRPr lang="en-US"/>
          </a:p>
        </p:txBody>
      </p:sp>
    </p:spTree>
    <p:extLst>
      <p:ext uri="{BB962C8B-B14F-4D97-AF65-F5344CB8AC3E}">
        <p14:creationId xmlns:p14="http://schemas.microsoft.com/office/powerpoint/2010/main" val="1326117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3B4185-EE87-4AA6-8C17-4F5288388582}" type="slidenum">
              <a:rPr lang="en-US" smtClean="0"/>
              <a:t>9</a:t>
            </a:fld>
            <a:endParaRPr lang="en-US"/>
          </a:p>
        </p:txBody>
      </p:sp>
    </p:spTree>
    <p:extLst>
      <p:ext uri="{BB962C8B-B14F-4D97-AF65-F5344CB8AC3E}">
        <p14:creationId xmlns:p14="http://schemas.microsoft.com/office/powerpoint/2010/main" val="4461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38F05EC-AB94-4723-90FC-490797CE06E5}" type="datetimeFigureOut">
              <a:rPr lang="en-US" smtClean="0"/>
              <a:t>3/22/2021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580F619-0962-494D-AAE7-AC73D2C4CF14}" type="slidenum">
              <a:rPr lang="en-US" smtClean="0"/>
              <a:t>‹#›</a:t>
            </a:fld>
            <a:endParaRPr lang="en-US"/>
          </a:p>
        </p:txBody>
      </p:sp>
    </p:spTree>
    <p:extLst>
      <p:ext uri="{BB962C8B-B14F-4D97-AF65-F5344CB8AC3E}">
        <p14:creationId xmlns:p14="http://schemas.microsoft.com/office/powerpoint/2010/main" val="84768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F05EC-AB94-4723-90FC-490797CE06E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377780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F05EC-AB94-4723-90FC-490797CE06E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70673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F05EC-AB94-4723-90FC-490797CE06E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73043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8F05EC-AB94-4723-90FC-490797CE06E5}"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193453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8F05EC-AB94-4723-90FC-490797CE06E5}"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1848404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8F05EC-AB94-4723-90FC-490797CE06E5}"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111874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8F05EC-AB94-4723-90FC-490797CE06E5}"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408939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F05EC-AB94-4723-90FC-490797CE06E5}"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0F619-0962-494D-AAE7-AC73D2C4CF14}" type="slidenum">
              <a:rPr lang="en-US" smtClean="0"/>
              <a:t>‹#›</a:t>
            </a:fld>
            <a:endParaRPr lang="en-US"/>
          </a:p>
        </p:txBody>
      </p:sp>
    </p:spTree>
    <p:extLst>
      <p:ext uri="{BB962C8B-B14F-4D97-AF65-F5344CB8AC3E}">
        <p14:creationId xmlns:p14="http://schemas.microsoft.com/office/powerpoint/2010/main" val="274145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38F05EC-AB94-4723-90FC-490797CE06E5}"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580F619-0962-494D-AAE7-AC73D2C4CF14}" type="slidenum">
              <a:rPr lang="en-US" smtClean="0"/>
              <a:t>‹#›</a:t>
            </a:fld>
            <a:endParaRPr lang="en-US"/>
          </a:p>
        </p:txBody>
      </p:sp>
    </p:spTree>
    <p:extLst>
      <p:ext uri="{BB962C8B-B14F-4D97-AF65-F5344CB8AC3E}">
        <p14:creationId xmlns:p14="http://schemas.microsoft.com/office/powerpoint/2010/main" val="395470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38F05EC-AB94-4723-90FC-490797CE06E5}" type="datetimeFigureOut">
              <a:rPr lang="en-US" smtClean="0"/>
              <a:t>3/22/2021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580F619-0962-494D-AAE7-AC73D2C4CF14}" type="slidenum">
              <a:rPr lang="en-US" smtClean="0"/>
              <a:t>‹#›</a:t>
            </a:fld>
            <a:endParaRPr lang="en-US"/>
          </a:p>
        </p:txBody>
      </p:sp>
    </p:spTree>
    <p:extLst>
      <p:ext uri="{BB962C8B-B14F-4D97-AF65-F5344CB8AC3E}">
        <p14:creationId xmlns:p14="http://schemas.microsoft.com/office/powerpoint/2010/main" val="189892171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38F05EC-AB94-4723-90FC-490797CE06E5}" type="datetimeFigureOut">
              <a:rPr lang="en-US" smtClean="0"/>
              <a:t>3/22/2021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580F619-0962-494D-AAE7-AC73D2C4CF14}" type="slidenum">
              <a:rPr lang="en-US" smtClean="0"/>
              <a:t>‹#›</a:t>
            </a:fld>
            <a:endParaRPr lang="en-US"/>
          </a:p>
        </p:txBody>
      </p:sp>
    </p:spTree>
    <p:extLst>
      <p:ext uri="{BB962C8B-B14F-4D97-AF65-F5344CB8AC3E}">
        <p14:creationId xmlns:p14="http://schemas.microsoft.com/office/powerpoint/2010/main" val="3641406519"/>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D8F1FFB-5F90-4FEF-9CD9-AFBD5DE6B9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xmlns="" id="{C75706AB-DCDE-44DF-9039-198A9F21897B}"/>
              </a:ext>
            </a:extLst>
          </p:cNvPr>
          <p:cNvSpPr>
            <a:spLocks noGrp="1"/>
          </p:cNvSpPr>
          <p:nvPr>
            <p:ph type="subTitle" idx="1"/>
          </p:nvPr>
        </p:nvSpPr>
        <p:spPr>
          <a:xfrm>
            <a:off x="642621" y="965199"/>
            <a:ext cx="2925062" cy="4911211"/>
          </a:xfrm>
          <a:solidFill>
            <a:schemeClr val="tx1"/>
          </a:solidFill>
        </p:spPr>
        <p:txBody>
          <a:bodyPr anchor="ctr">
            <a:normAutofit/>
          </a:bodyPr>
          <a:lstStyle/>
          <a:p>
            <a:pPr algn="r"/>
            <a:endParaRPr lang="en-US" dirty="0">
              <a:solidFill>
                <a:schemeClr val="tx1"/>
              </a:solidFill>
            </a:endParaRPr>
          </a:p>
        </p:txBody>
      </p:sp>
      <p:cxnSp>
        <p:nvCxnSpPr>
          <p:cNvPr id="10" name="Straight Connector 9">
            <a:extLst>
              <a:ext uri="{FF2B5EF4-FFF2-40B4-BE49-F238E27FC236}">
                <a16:creationId xmlns:a16="http://schemas.microsoft.com/office/drawing/2014/main" xmlns="" id="{AB43FA47-BA5F-408C-A681-89DC58E9E2A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053840" y="2071116"/>
            <a:ext cx="0" cy="27157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xmlns="" id="{2F970D4B-EF70-4AFF-BDD2-9131656832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180" y="1467215"/>
            <a:ext cx="2371388" cy="1378714"/>
          </a:xfrm>
          <a:prstGeom prst="rect">
            <a:avLst/>
          </a:prstGeom>
        </p:spPr>
      </p:pic>
      <p:pic>
        <p:nvPicPr>
          <p:cNvPr id="12" name="Picture 11">
            <a:extLst>
              <a:ext uri="{FF2B5EF4-FFF2-40B4-BE49-F238E27FC236}">
                <a16:creationId xmlns:a16="http://schemas.microsoft.com/office/drawing/2014/main" xmlns="" id="{054DB4DC-369A-458B-992D-C10CE180E498}"/>
              </a:ext>
            </a:extLst>
          </p:cNvPr>
          <p:cNvPicPr>
            <a:picLocks noChangeAspect="1"/>
          </p:cNvPicPr>
          <p:nvPr/>
        </p:nvPicPr>
        <p:blipFill>
          <a:blip r:embed="rId4"/>
          <a:stretch>
            <a:fillRect/>
          </a:stretch>
        </p:blipFill>
        <p:spPr>
          <a:xfrm>
            <a:off x="883180" y="4105256"/>
            <a:ext cx="2443944" cy="852103"/>
          </a:xfrm>
          <a:prstGeom prst="rect">
            <a:avLst/>
          </a:prstGeom>
        </p:spPr>
      </p:pic>
      <p:sp>
        <p:nvSpPr>
          <p:cNvPr id="7" name="TextBox 6">
            <a:extLst>
              <a:ext uri="{FF2B5EF4-FFF2-40B4-BE49-F238E27FC236}">
                <a16:creationId xmlns:a16="http://schemas.microsoft.com/office/drawing/2014/main" xmlns="" id="{B0B6D84C-6133-4DE9-98F5-8893AEE1CDA9}"/>
              </a:ext>
            </a:extLst>
          </p:cNvPr>
          <p:cNvSpPr txBox="1"/>
          <p:nvPr/>
        </p:nvSpPr>
        <p:spPr>
          <a:xfrm>
            <a:off x="4455025" y="1641923"/>
            <a:ext cx="6363475" cy="3785652"/>
          </a:xfrm>
          <a:prstGeom prst="rect">
            <a:avLst/>
          </a:prstGeom>
          <a:noFill/>
        </p:spPr>
        <p:txBody>
          <a:bodyPr wrap="square" rtlCol="0">
            <a:spAutoFit/>
          </a:bodyPr>
          <a:lstStyle/>
          <a:p>
            <a:r>
              <a:rPr lang="en-US" sz="4800" b="1" dirty="0"/>
              <a:t>WELCOME PARENTS &amp; STUDENTS </a:t>
            </a:r>
          </a:p>
          <a:p>
            <a:endParaRPr lang="en-US" sz="4800" b="1" dirty="0"/>
          </a:p>
          <a:p>
            <a:r>
              <a:rPr lang="en-US" sz="4800" b="1" dirty="0"/>
              <a:t>DUAL ENROLLMENT INFORMATION SESSION</a:t>
            </a:r>
          </a:p>
        </p:txBody>
      </p:sp>
      <p:cxnSp>
        <p:nvCxnSpPr>
          <p:cNvPr id="4" name="Straight Connector 3">
            <a:extLst>
              <a:ext uri="{FF2B5EF4-FFF2-40B4-BE49-F238E27FC236}">
                <a16:creationId xmlns:a16="http://schemas.microsoft.com/office/drawing/2014/main" xmlns="" id="{0B3BE2B6-F24C-45C9-9E73-9A595C6A3610}"/>
              </a:ext>
            </a:extLst>
          </p:cNvPr>
          <p:cNvCxnSpPr>
            <a:cxnSpLocks/>
          </p:cNvCxnSpPr>
          <p:nvPr/>
        </p:nvCxnSpPr>
        <p:spPr>
          <a:xfrm>
            <a:off x="4455025" y="3546122"/>
            <a:ext cx="6363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9092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7513D3-1A4D-4352-9735-1801A41E09BA}"/>
              </a:ext>
            </a:extLst>
          </p:cNvPr>
          <p:cNvSpPr>
            <a:spLocks noGrp="1"/>
          </p:cNvSpPr>
          <p:nvPr>
            <p:ph type="title"/>
          </p:nvPr>
        </p:nvSpPr>
        <p:spPr/>
        <p:txBody>
          <a:bodyPr/>
          <a:lstStyle/>
          <a:p>
            <a:r>
              <a:rPr lang="en-US" b="1" dirty="0" smtClean="0">
                <a:solidFill>
                  <a:schemeClr val="bg1"/>
                </a:solidFill>
              </a:rPr>
              <a:t>Technical Courses</a:t>
            </a:r>
            <a:endParaRPr lang="en-US" b="1" dirty="0">
              <a:solidFill>
                <a:schemeClr val="bg1"/>
              </a:solidFill>
            </a:endParaRPr>
          </a:p>
        </p:txBody>
      </p:sp>
      <p:sp>
        <p:nvSpPr>
          <p:cNvPr id="3" name="Content Placeholder 2">
            <a:extLst>
              <a:ext uri="{FF2B5EF4-FFF2-40B4-BE49-F238E27FC236}">
                <a16:creationId xmlns:a16="http://schemas.microsoft.com/office/drawing/2014/main" xmlns="" id="{2E1AFF61-397A-4DBD-81A7-B8BFC18C9DB7}"/>
              </a:ext>
            </a:extLst>
          </p:cNvPr>
          <p:cNvSpPr>
            <a:spLocks noGrp="1"/>
          </p:cNvSpPr>
          <p:nvPr>
            <p:ph idx="1"/>
          </p:nvPr>
        </p:nvSpPr>
        <p:spPr>
          <a:xfrm>
            <a:off x="676656" y="2011680"/>
            <a:ext cx="3839360" cy="4023360"/>
          </a:xfrm>
        </p:spPr>
        <p:txBody>
          <a:bodyPr>
            <a:noAutofit/>
          </a:bodyPr>
          <a:lstStyle/>
          <a:p>
            <a:pPr>
              <a:buFont typeface="Wingdings" panose="05000000000000000000" pitchFamily="2" charset="2"/>
              <a:buChar char="Ø"/>
            </a:pPr>
            <a:r>
              <a:rPr lang="en-US" sz="1800" dirty="0" smtClean="0">
                <a:solidFill>
                  <a:srgbClr val="97CA3D"/>
                </a:solidFill>
              </a:rPr>
              <a:t> </a:t>
            </a:r>
            <a:r>
              <a:rPr lang="en-US" sz="1600" dirty="0" smtClean="0">
                <a:solidFill>
                  <a:srgbClr val="97CA3D"/>
                </a:solidFill>
              </a:rPr>
              <a:t>Accounting (</a:t>
            </a:r>
            <a:r>
              <a:rPr lang="en-US" sz="1600" dirty="0">
                <a:solidFill>
                  <a:srgbClr val="97CA3D"/>
                </a:solidFill>
              </a:rPr>
              <a:t>O</a:t>
            </a:r>
            <a:r>
              <a:rPr lang="en-US" sz="1600" dirty="0" smtClean="0">
                <a:solidFill>
                  <a:srgbClr val="97CA3D"/>
                </a:solidFill>
              </a:rPr>
              <a:t>nline) </a:t>
            </a:r>
          </a:p>
          <a:p>
            <a:pPr>
              <a:buFont typeface="Wingdings" panose="05000000000000000000" pitchFamily="2" charset="2"/>
              <a:buChar char="Ø"/>
            </a:pPr>
            <a:r>
              <a:rPr lang="en-US" sz="1600" dirty="0">
                <a:solidFill>
                  <a:srgbClr val="97CA3D"/>
                </a:solidFill>
              </a:rPr>
              <a:t> </a:t>
            </a:r>
            <a:r>
              <a:rPr lang="en-US" sz="1600" dirty="0" smtClean="0">
                <a:solidFill>
                  <a:srgbClr val="97CA3D"/>
                </a:solidFill>
              </a:rPr>
              <a:t>Air Conditioning </a:t>
            </a:r>
          </a:p>
          <a:p>
            <a:pPr>
              <a:buFont typeface="Wingdings" panose="05000000000000000000" pitchFamily="2" charset="2"/>
              <a:buChar char="Ø"/>
            </a:pPr>
            <a:r>
              <a:rPr lang="en-US" sz="1600" dirty="0" smtClean="0">
                <a:solidFill>
                  <a:srgbClr val="97CA3D"/>
                </a:solidFill>
              </a:rPr>
              <a:t> Certified Nursing Assistant (C.N.A.) </a:t>
            </a:r>
          </a:p>
          <a:p>
            <a:pPr>
              <a:buFont typeface="Wingdings" panose="05000000000000000000" pitchFamily="2" charset="2"/>
              <a:buChar char="Ø"/>
            </a:pPr>
            <a:r>
              <a:rPr lang="en-US" sz="1600" dirty="0" smtClean="0">
                <a:solidFill>
                  <a:srgbClr val="97CA3D"/>
                </a:solidFill>
              </a:rPr>
              <a:t> Cosmetology</a:t>
            </a:r>
            <a:endParaRPr lang="en-US" sz="1600" dirty="0">
              <a:solidFill>
                <a:srgbClr val="97CA3D"/>
              </a:solidFill>
            </a:endParaRPr>
          </a:p>
          <a:p>
            <a:pPr>
              <a:buFont typeface="Wingdings" panose="05000000000000000000" pitchFamily="2" charset="2"/>
              <a:buChar char="Ø"/>
            </a:pPr>
            <a:r>
              <a:rPr lang="en-US" sz="1600" dirty="0" smtClean="0">
                <a:solidFill>
                  <a:srgbClr val="97CA3D"/>
                </a:solidFill>
              </a:rPr>
              <a:t> Criminal Justice</a:t>
            </a:r>
            <a:endParaRPr lang="en-US" sz="1600" dirty="0">
              <a:solidFill>
                <a:srgbClr val="97CA3D"/>
              </a:solidFill>
            </a:endParaRPr>
          </a:p>
          <a:p>
            <a:pPr>
              <a:buFont typeface="Wingdings" panose="05000000000000000000" pitchFamily="2" charset="2"/>
              <a:buChar char="Ø"/>
            </a:pPr>
            <a:r>
              <a:rPr lang="en-US" sz="1600" dirty="0" smtClean="0">
                <a:solidFill>
                  <a:srgbClr val="97CA3D"/>
                </a:solidFill>
              </a:rPr>
              <a:t> Cybersecurity (Online) </a:t>
            </a:r>
            <a:endParaRPr lang="en-US" sz="1600" dirty="0">
              <a:solidFill>
                <a:srgbClr val="97CA3D"/>
              </a:solidFill>
            </a:endParaRPr>
          </a:p>
          <a:p>
            <a:pPr>
              <a:buFont typeface="Wingdings" panose="05000000000000000000" pitchFamily="2" charset="2"/>
              <a:buChar char="Ø"/>
            </a:pPr>
            <a:r>
              <a:rPr lang="en-US" sz="1600" dirty="0" smtClean="0">
                <a:solidFill>
                  <a:srgbClr val="97CA3D"/>
                </a:solidFill>
              </a:rPr>
              <a:t> Computer Information Systems (Online) </a:t>
            </a:r>
            <a:endParaRPr lang="en-US" sz="1600" dirty="0">
              <a:solidFill>
                <a:srgbClr val="97CA3D"/>
              </a:solidFill>
            </a:endParaRPr>
          </a:p>
          <a:p>
            <a:pPr>
              <a:buFont typeface="Wingdings" panose="05000000000000000000" pitchFamily="2" charset="2"/>
              <a:buChar char="Ø"/>
            </a:pPr>
            <a:r>
              <a:rPr lang="en-US" sz="1600" dirty="0" smtClean="0">
                <a:solidFill>
                  <a:srgbClr val="97CA3D"/>
                </a:solidFill>
              </a:rPr>
              <a:t> Construction </a:t>
            </a:r>
          </a:p>
          <a:p>
            <a:pPr>
              <a:buFont typeface="Wingdings" panose="05000000000000000000" pitchFamily="2" charset="2"/>
              <a:buChar char="Ø"/>
            </a:pPr>
            <a:r>
              <a:rPr lang="en-US" sz="1600" dirty="0">
                <a:solidFill>
                  <a:srgbClr val="97CA3D"/>
                </a:solidFill>
              </a:rPr>
              <a:t> </a:t>
            </a:r>
            <a:r>
              <a:rPr lang="en-US" sz="1600" dirty="0" smtClean="0">
                <a:solidFill>
                  <a:srgbClr val="97CA3D"/>
                </a:solidFill>
              </a:rPr>
              <a:t>Mobile Audio Systems </a:t>
            </a:r>
          </a:p>
          <a:p>
            <a:pPr>
              <a:buFont typeface="Wingdings" panose="05000000000000000000" pitchFamily="2" charset="2"/>
              <a:buChar char="Ø"/>
            </a:pPr>
            <a:r>
              <a:rPr lang="en-US" sz="1600" dirty="0">
                <a:solidFill>
                  <a:srgbClr val="97CA3D"/>
                </a:solidFill>
              </a:rPr>
              <a:t> </a:t>
            </a:r>
            <a:r>
              <a:rPr lang="en-US" sz="1600" dirty="0" smtClean="0">
                <a:solidFill>
                  <a:srgbClr val="97CA3D"/>
                </a:solidFill>
              </a:rPr>
              <a:t>Welding </a:t>
            </a:r>
            <a:endParaRPr lang="en-US" sz="1600" dirty="0">
              <a:solidFill>
                <a:srgbClr val="97CA3D"/>
              </a:solidFill>
            </a:endParaRPr>
          </a:p>
          <a:p>
            <a:pPr marL="0" indent="0">
              <a:buNone/>
            </a:pPr>
            <a:endParaRPr lang="en-US" sz="1800" dirty="0">
              <a:solidFill>
                <a:srgbClr val="97CA3D"/>
              </a:solidFill>
            </a:endParaRPr>
          </a:p>
        </p:txBody>
      </p:sp>
    </p:spTree>
    <p:extLst>
      <p:ext uri="{BB962C8B-B14F-4D97-AF65-F5344CB8AC3E}">
        <p14:creationId xmlns:p14="http://schemas.microsoft.com/office/powerpoint/2010/main" val="3462477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906EFC-7BD7-405B-8E1D-07D0320D3725}"/>
              </a:ext>
            </a:extLst>
          </p:cNvPr>
          <p:cNvSpPr>
            <a:spLocks noGrp="1"/>
          </p:cNvSpPr>
          <p:nvPr>
            <p:ph type="title"/>
          </p:nvPr>
        </p:nvSpPr>
        <p:spPr/>
        <p:txBody>
          <a:bodyPr/>
          <a:lstStyle/>
          <a:p>
            <a:r>
              <a:rPr lang="en-US" b="1" dirty="0">
                <a:solidFill>
                  <a:schemeClr val="bg1"/>
                </a:solidFill>
              </a:rPr>
              <a:t>Course </a:t>
            </a:r>
            <a:r>
              <a:rPr lang="en-US" b="1" dirty="0" smtClean="0">
                <a:solidFill>
                  <a:schemeClr val="bg1"/>
                </a:solidFill>
              </a:rPr>
              <a:t>Withdrawals </a:t>
            </a:r>
            <a:r>
              <a:rPr lang="en-US" b="1" dirty="0">
                <a:solidFill>
                  <a:schemeClr val="bg1"/>
                </a:solidFill>
              </a:rPr>
              <a:t>&amp; Repeats</a:t>
            </a:r>
          </a:p>
        </p:txBody>
      </p:sp>
      <p:sp>
        <p:nvSpPr>
          <p:cNvPr id="3" name="Content Placeholder 2">
            <a:extLst>
              <a:ext uri="{FF2B5EF4-FFF2-40B4-BE49-F238E27FC236}">
                <a16:creationId xmlns:a16="http://schemas.microsoft.com/office/drawing/2014/main" xmlns="" id="{B07CAE49-59AF-4BCC-9C43-CA039FE2C8FE}"/>
              </a:ext>
            </a:extLst>
          </p:cNvPr>
          <p:cNvSpPr>
            <a:spLocks noGrp="1"/>
          </p:cNvSpPr>
          <p:nvPr>
            <p:ph idx="1"/>
          </p:nvPr>
        </p:nvSpPr>
        <p:spPr/>
        <p:txBody>
          <a:bodyPr/>
          <a:lstStyle/>
          <a:p>
            <a:pPr>
              <a:buFont typeface="Wingdings" panose="05000000000000000000" pitchFamily="2" charset="2"/>
              <a:buChar char="Ø"/>
            </a:pPr>
            <a:r>
              <a:rPr lang="en-US" dirty="0">
                <a:solidFill>
                  <a:srgbClr val="97CA3D"/>
                </a:solidFill>
              </a:rPr>
              <a:t>Students may not receive funding for the same course twice. Courses taken Summer term 2020 or later cannot be retaken and receive funding.</a:t>
            </a:r>
          </a:p>
          <a:p>
            <a:pPr>
              <a:buFont typeface="Wingdings" panose="05000000000000000000" pitchFamily="2" charset="2"/>
              <a:buChar char="Ø"/>
            </a:pPr>
            <a:r>
              <a:rPr lang="en-US" dirty="0">
                <a:solidFill>
                  <a:srgbClr val="97CA3D"/>
                </a:solidFill>
              </a:rPr>
              <a:t>Students become ineligible to receive DE funding after their 2</a:t>
            </a:r>
            <a:r>
              <a:rPr lang="en-US" baseline="30000" dirty="0">
                <a:solidFill>
                  <a:srgbClr val="97CA3D"/>
                </a:solidFill>
              </a:rPr>
              <a:t>nd</a:t>
            </a:r>
            <a:r>
              <a:rPr lang="en-US" dirty="0">
                <a:solidFill>
                  <a:srgbClr val="97CA3D"/>
                </a:solidFill>
              </a:rPr>
              <a:t> course withdrawal. Courses taken prior to Summer term 2020 are not included. </a:t>
            </a:r>
          </a:p>
          <a:p>
            <a:pPr>
              <a:buFont typeface="Wingdings" panose="05000000000000000000" pitchFamily="2" charset="2"/>
              <a:buChar char="Ø"/>
            </a:pPr>
            <a:r>
              <a:rPr lang="en-US" dirty="0" smtClean="0">
                <a:solidFill>
                  <a:srgbClr val="97CA3D"/>
                </a:solidFill>
              </a:rPr>
              <a:t>Is </a:t>
            </a:r>
            <a:r>
              <a:rPr lang="en-US" dirty="0">
                <a:solidFill>
                  <a:srgbClr val="97CA3D"/>
                </a:solidFill>
              </a:rPr>
              <a:t>there consideration for extenuating circumstances with withdrawals or retaking a course?</a:t>
            </a:r>
          </a:p>
          <a:p>
            <a:pPr lvl="5">
              <a:buFont typeface="Wingdings" panose="05000000000000000000" pitchFamily="2" charset="2"/>
              <a:buChar char="Ø"/>
            </a:pPr>
            <a:r>
              <a:rPr lang="en-US" dirty="0">
                <a:solidFill>
                  <a:srgbClr val="97CA3D"/>
                </a:solidFill>
              </a:rPr>
              <a:t>Students may submit a written Extenuating Circumstance Appeal Request with supporting documentation. The Appeal Request form is available online at gafutures.org</a:t>
            </a:r>
          </a:p>
          <a:p>
            <a:pPr marL="971400" lvl="5" indent="0">
              <a:buNone/>
            </a:pPr>
            <a:endParaRPr lang="en-US" dirty="0">
              <a:solidFill>
                <a:srgbClr val="1F3E7C"/>
              </a:solidFill>
            </a:endParaRPr>
          </a:p>
        </p:txBody>
      </p:sp>
    </p:spTree>
    <p:extLst>
      <p:ext uri="{BB962C8B-B14F-4D97-AF65-F5344CB8AC3E}">
        <p14:creationId xmlns:p14="http://schemas.microsoft.com/office/powerpoint/2010/main" val="2498317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C04D7-B914-4551-9DDE-0DBBCB2E2424}"/>
              </a:ext>
            </a:extLst>
          </p:cNvPr>
          <p:cNvSpPr>
            <a:spLocks noGrp="1"/>
          </p:cNvSpPr>
          <p:nvPr>
            <p:ph type="title"/>
          </p:nvPr>
        </p:nvSpPr>
        <p:spPr/>
        <p:txBody>
          <a:bodyPr/>
          <a:lstStyle/>
          <a:p>
            <a:r>
              <a:rPr lang="en-US" b="1" dirty="0">
                <a:solidFill>
                  <a:schemeClr val="bg1"/>
                </a:solidFill>
              </a:rPr>
              <a:t>High School ≠ College</a:t>
            </a:r>
          </a:p>
        </p:txBody>
      </p:sp>
      <p:sp>
        <p:nvSpPr>
          <p:cNvPr id="3" name="Content Placeholder 2">
            <a:extLst>
              <a:ext uri="{FF2B5EF4-FFF2-40B4-BE49-F238E27FC236}">
                <a16:creationId xmlns:a16="http://schemas.microsoft.com/office/drawing/2014/main" xmlns="" id="{08064693-D539-4BA8-BF04-86C122A5491F}"/>
              </a:ext>
            </a:extLst>
          </p:cNvPr>
          <p:cNvSpPr>
            <a:spLocks noGrp="1"/>
          </p:cNvSpPr>
          <p:nvPr>
            <p:ph idx="1"/>
          </p:nvPr>
        </p:nvSpPr>
        <p:spPr>
          <a:xfrm>
            <a:off x="676656" y="2011680"/>
            <a:ext cx="10753725" cy="4043887"/>
          </a:xfrm>
        </p:spPr>
        <p:txBody>
          <a:bodyPr>
            <a:normAutofit fontScale="92500" lnSpcReduction="20000"/>
          </a:bodyPr>
          <a:lstStyle/>
          <a:p>
            <a:pPr>
              <a:buFont typeface="Wingdings" panose="05000000000000000000" pitchFamily="2" charset="2"/>
              <a:buChar char="Ø"/>
            </a:pPr>
            <a:r>
              <a:rPr lang="en-US" dirty="0">
                <a:solidFill>
                  <a:srgbClr val="97CA3D"/>
                </a:solidFill>
              </a:rPr>
              <a:t>When deciding if Dual Enrollment is right for you please consider more than your GPA and test scores. College level courses are very different than high school courses and can be an adjustment. DE students are held to the same expectations that traditional college students are within the classroom.</a:t>
            </a:r>
          </a:p>
          <a:p>
            <a:pPr>
              <a:buFont typeface="Wingdings" panose="05000000000000000000" pitchFamily="2" charset="2"/>
              <a:buChar char="Ø"/>
            </a:pPr>
            <a:r>
              <a:rPr lang="en-US" dirty="0">
                <a:solidFill>
                  <a:srgbClr val="97CA3D"/>
                </a:solidFill>
              </a:rPr>
              <a:t>Students that have the most success in Dual Enrollment typically possess these qualities:</a:t>
            </a:r>
          </a:p>
          <a:p>
            <a:pPr lvl="5">
              <a:buFont typeface="Wingdings" panose="05000000000000000000" pitchFamily="2" charset="2"/>
              <a:buChar char="Ø"/>
            </a:pPr>
            <a:r>
              <a:rPr lang="en-US" dirty="0">
                <a:solidFill>
                  <a:srgbClr val="97CA3D"/>
                </a:solidFill>
              </a:rPr>
              <a:t>Matureness</a:t>
            </a:r>
          </a:p>
          <a:p>
            <a:pPr lvl="5">
              <a:buFont typeface="Wingdings" panose="05000000000000000000" pitchFamily="2" charset="2"/>
              <a:buChar char="Ø"/>
            </a:pPr>
            <a:r>
              <a:rPr lang="en-US" dirty="0">
                <a:solidFill>
                  <a:srgbClr val="97CA3D"/>
                </a:solidFill>
              </a:rPr>
              <a:t>Dedication to Topic of Study</a:t>
            </a:r>
          </a:p>
          <a:p>
            <a:pPr lvl="5">
              <a:buFont typeface="Wingdings" panose="05000000000000000000" pitchFamily="2" charset="2"/>
              <a:buChar char="Ø"/>
            </a:pPr>
            <a:r>
              <a:rPr lang="en-US" dirty="0">
                <a:solidFill>
                  <a:srgbClr val="97CA3D"/>
                </a:solidFill>
              </a:rPr>
              <a:t>Self-Motivation</a:t>
            </a:r>
          </a:p>
          <a:p>
            <a:pPr>
              <a:buFont typeface="Wingdings" panose="05000000000000000000" pitchFamily="2" charset="2"/>
              <a:buChar char="Ø"/>
            </a:pPr>
            <a:r>
              <a:rPr lang="en-US" dirty="0">
                <a:solidFill>
                  <a:srgbClr val="97CA3D"/>
                </a:solidFill>
              </a:rPr>
              <a:t>GPA earned from college courses taken during high school </a:t>
            </a:r>
            <a:r>
              <a:rPr lang="en-US" b="1" dirty="0">
                <a:solidFill>
                  <a:srgbClr val="97CA3D"/>
                </a:solidFill>
              </a:rPr>
              <a:t>will</a:t>
            </a:r>
            <a:r>
              <a:rPr lang="en-US" dirty="0">
                <a:solidFill>
                  <a:srgbClr val="97CA3D"/>
                </a:solidFill>
              </a:rPr>
              <a:t> follow students once they graduate high school.</a:t>
            </a:r>
          </a:p>
          <a:p>
            <a:pPr>
              <a:buFont typeface="Wingdings" panose="05000000000000000000" pitchFamily="2" charset="2"/>
              <a:buChar char="Ø"/>
            </a:pPr>
            <a:r>
              <a:rPr lang="en-US" dirty="0">
                <a:solidFill>
                  <a:srgbClr val="97CA3D"/>
                </a:solidFill>
              </a:rPr>
              <a:t>Your High School Academic Calendar may differ from the CPTC Academic Calendar.</a:t>
            </a:r>
          </a:p>
          <a:p>
            <a:pPr>
              <a:buFont typeface="Wingdings" panose="05000000000000000000" pitchFamily="2" charset="2"/>
              <a:buChar char="Ø"/>
            </a:pPr>
            <a:r>
              <a:rPr lang="en-US" dirty="0">
                <a:solidFill>
                  <a:srgbClr val="97CA3D"/>
                </a:solidFill>
              </a:rPr>
              <a:t>It is the student’s responsibility to reach out to their instructors as issues arise in course instruction. Failure to communicate with your instructors during the semester can lead to difficulties at the end of the semester. </a:t>
            </a:r>
          </a:p>
        </p:txBody>
      </p:sp>
    </p:spTree>
    <p:extLst>
      <p:ext uri="{BB962C8B-B14F-4D97-AF65-F5344CB8AC3E}">
        <p14:creationId xmlns:p14="http://schemas.microsoft.com/office/powerpoint/2010/main" val="525833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5B9B2-2F13-4821-B8C7-DAD04C0AC3B4}"/>
              </a:ext>
            </a:extLst>
          </p:cNvPr>
          <p:cNvSpPr>
            <a:spLocks noGrp="1"/>
          </p:cNvSpPr>
          <p:nvPr>
            <p:ph type="title"/>
          </p:nvPr>
        </p:nvSpPr>
        <p:spPr/>
        <p:txBody>
          <a:bodyPr/>
          <a:lstStyle/>
          <a:p>
            <a:r>
              <a:rPr lang="en-US" b="1" dirty="0">
                <a:solidFill>
                  <a:schemeClr val="bg1"/>
                </a:solidFill>
              </a:rPr>
              <a:t>Special Accommodations</a:t>
            </a:r>
          </a:p>
        </p:txBody>
      </p:sp>
      <p:sp>
        <p:nvSpPr>
          <p:cNvPr id="3" name="Content Placeholder 2">
            <a:extLst>
              <a:ext uri="{FF2B5EF4-FFF2-40B4-BE49-F238E27FC236}">
                <a16:creationId xmlns:a16="http://schemas.microsoft.com/office/drawing/2014/main" xmlns="" id="{3EF7D3ED-63D1-491C-964F-BF7CAAB320C9}"/>
              </a:ext>
            </a:extLst>
          </p:cNvPr>
          <p:cNvSpPr>
            <a:spLocks noGrp="1"/>
          </p:cNvSpPr>
          <p:nvPr>
            <p:ph idx="1"/>
          </p:nvPr>
        </p:nvSpPr>
        <p:spPr/>
        <p:txBody>
          <a:bodyPr/>
          <a:lstStyle/>
          <a:p>
            <a:pPr>
              <a:buFont typeface="Wingdings" panose="05000000000000000000" pitchFamily="2" charset="2"/>
              <a:buChar char="Ø"/>
            </a:pPr>
            <a:r>
              <a:rPr lang="en-US" dirty="0">
                <a:solidFill>
                  <a:srgbClr val="97CA3D"/>
                </a:solidFill>
              </a:rPr>
              <a:t>Special Accommodations are available for qualified students. For more information, please contact:</a:t>
            </a:r>
          </a:p>
          <a:p>
            <a:pPr lvl="5">
              <a:buFont typeface="Wingdings" panose="05000000000000000000" pitchFamily="2" charset="2"/>
              <a:buChar char="Ø"/>
            </a:pPr>
            <a:r>
              <a:rPr lang="en-US" dirty="0">
                <a:solidFill>
                  <a:srgbClr val="97CA3D"/>
                </a:solidFill>
              </a:rPr>
              <a:t>Cathy </a:t>
            </a:r>
            <a:r>
              <a:rPr lang="en-US" dirty="0" smtClean="0">
                <a:solidFill>
                  <a:srgbClr val="97CA3D"/>
                </a:solidFill>
              </a:rPr>
              <a:t>Montgomery (</a:t>
            </a:r>
            <a:r>
              <a:rPr lang="en-US" dirty="0">
                <a:solidFill>
                  <a:srgbClr val="97CA3D"/>
                </a:solidFill>
              </a:rPr>
              <a:t>Counseling &amp; Special Services Director)</a:t>
            </a:r>
          </a:p>
          <a:p>
            <a:pPr marL="1171400" lvl="6" indent="0">
              <a:buNone/>
            </a:pPr>
            <a:r>
              <a:rPr lang="en-US" dirty="0" smtClean="0">
                <a:solidFill>
                  <a:srgbClr val="97CA3D"/>
                </a:solidFill>
              </a:rPr>
              <a:t>Office: (912)262-9995</a:t>
            </a:r>
            <a:endParaRPr lang="en-US" dirty="0">
              <a:solidFill>
                <a:srgbClr val="97CA3D"/>
              </a:solidFill>
            </a:endParaRPr>
          </a:p>
          <a:p>
            <a:pPr marL="1171400" lvl="6" indent="0">
              <a:buNone/>
            </a:pPr>
            <a:r>
              <a:rPr lang="en-US" dirty="0" smtClean="0">
                <a:solidFill>
                  <a:srgbClr val="97CA3D"/>
                </a:solidFill>
              </a:rPr>
              <a:t>Email: cmontgomery@coastalpines.edu</a:t>
            </a:r>
            <a:endParaRPr lang="en-US" dirty="0">
              <a:solidFill>
                <a:srgbClr val="97CA3D"/>
              </a:solidFill>
            </a:endParaRPr>
          </a:p>
          <a:p>
            <a:pPr marL="1171400" lvl="6" indent="0">
              <a:buNone/>
            </a:pPr>
            <a:endParaRPr lang="en-US" u="sng" dirty="0">
              <a:solidFill>
                <a:srgbClr val="97CA3D"/>
              </a:solidFill>
            </a:endParaRPr>
          </a:p>
          <a:p>
            <a:pPr>
              <a:buFont typeface="Wingdings" panose="05000000000000000000" pitchFamily="2" charset="2"/>
              <a:buChar char="Ø"/>
            </a:pPr>
            <a:r>
              <a:rPr lang="en-US" dirty="0">
                <a:solidFill>
                  <a:srgbClr val="97CA3D"/>
                </a:solidFill>
              </a:rPr>
              <a:t>If you have an IEP or 504 on file with your High School this does </a:t>
            </a:r>
            <a:r>
              <a:rPr lang="en-US" b="1" dirty="0">
                <a:solidFill>
                  <a:srgbClr val="97CA3D"/>
                </a:solidFill>
              </a:rPr>
              <a:t>not </a:t>
            </a:r>
            <a:r>
              <a:rPr lang="en-US" dirty="0" smtClean="0">
                <a:solidFill>
                  <a:srgbClr val="97CA3D"/>
                </a:solidFill>
              </a:rPr>
              <a:t>automatically transfer to CPTC. Additional paperwork and a copy of the student’s current accommodations need to be submitted prior to the beginning of the semester. </a:t>
            </a:r>
            <a:endParaRPr lang="en-US" dirty="0">
              <a:solidFill>
                <a:srgbClr val="97CA3D"/>
              </a:solidFill>
            </a:endParaRPr>
          </a:p>
        </p:txBody>
      </p:sp>
    </p:spTree>
    <p:extLst>
      <p:ext uri="{BB962C8B-B14F-4D97-AF65-F5344CB8AC3E}">
        <p14:creationId xmlns:p14="http://schemas.microsoft.com/office/powerpoint/2010/main" val="1962967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5B9B2-2F13-4821-B8C7-DAD04C0AC3B4}"/>
              </a:ext>
            </a:extLst>
          </p:cNvPr>
          <p:cNvSpPr>
            <a:spLocks noGrp="1"/>
          </p:cNvSpPr>
          <p:nvPr>
            <p:ph type="title"/>
          </p:nvPr>
        </p:nvSpPr>
        <p:spPr/>
        <p:txBody>
          <a:bodyPr/>
          <a:lstStyle/>
          <a:p>
            <a:r>
              <a:rPr lang="en-US" b="1" dirty="0" smtClean="0">
                <a:solidFill>
                  <a:schemeClr val="bg1"/>
                </a:solidFill>
              </a:rPr>
              <a:t>Student Checklist</a:t>
            </a:r>
            <a:endParaRPr lang="en-US" b="1" dirty="0">
              <a:solidFill>
                <a:schemeClr val="bg1"/>
              </a:solidFill>
            </a:endParaRPr>
          </a:p>
        </p:txBody>
      </p:sp>
      <p:sp>
        <p:nvSpPr>
          <p:cNvPr id="3" name="Content Placeholder 2">
            <a:extLst>
              <a:ext uri="{FF2B5EF4-FFF2-40B4-BE49-F238E27FC236}">
                <a16:creationId xmlns:a16="http://schemas.microsoft.com/office/drawing/2014/main" xmlns="" id="{3EF7D3ED-63D1-491C-964F-BF7CAAB320C9}"/>
              </a:ext>
            </a:extLst>
          </p:cNvPr>
          <p:cNvSpPr>
            <a:spLocks noGrp="1"/>
          </p:cNvSpPr>
          <p:nvPr>
            <p:ph idx="1"/>
          </p:nvPr>
        </p:nvSpPr>
        <p:spPr>
          <a:xfrm>
            <a:off x="676656" y="2011680"/>
            <a:ext cx="10753725" cy="3857105"/>
          </a:xfrm>
        </p:spPr>
        <p:txBody>
          <a:bodyPr>
            <a:normAutofit fontScale="92500" lnSpcReduction="10000"/>
          </a:bodyPr>
          <a:lstStyle/>
          <a:p>
            <a:pPr>
              <a:buFont typeface="Wingdings" panose="05000000000000000000" pitchFamily="2" charset="2"/>
              <a:buChar char="Ø"/>
            </a:pPr>
            <a:r>
              <a:rPr lang="en-US" dirty="0" smtClean="0">
                <a:solidFill>
                  <a:srgbClr val="97CA3D"/>
                </a:solidFill>
              </a:rPr>
              <a:t>Complete all Admissions requirements (New Students). </a:t>
            </a:r>
          </a:p>
          <a:p>
            <a:pPr marL="0" indent="0">
              <a:buNone/>
            </a:pPr>
            <a:endParaRPr lang="en-US" dirty="0" smtClean="0">
              <a:solidFill>
                <a:srgbClr val="97CA3D"/>
              </a:solidFill>
            </a:endParaRPr>
          </a:p>
          <a:p>
            <a:pPr>
              <a:buFont typeface="Wingdings" panose="05000000000000000000" pitchFamily="2" charset="2"/>
              <a:buChar char="Ø"/>
            </a:pPr>
            <a:r>
              <a:rPr lang="en-US" dirty="0" smtClean="0">
                <a:solidFill>
                  <a:srgbClr val="97CA3D"/>
                </a:solidFill>
              </a:rPr>
              <a:t>Complete the 2021-2022 GSFC Funding Application. </a:t>
            </a:r>
          </a:p>
          <a:p>
            <a:pPr marL="0" indent="0">
              <a:buNone/>
            </a:pPr>
            <a:endParaRPr lang="en-US" dirty="0" smtClean="0">
              <a:solidFill>
                <a:srgbClr val="97CA3D"/>
              </a:solidFill>
            </a:endParaRPr>
          </a:p>
          <a:p>
            <a:pPr>
              <a:buFont typeface="Wingdings" panose="05000000000000000000" pitchFamily="2" charset="2"/>
              <a:buChar char="Ø"/>
            </a:pPr>
            <a:r>
              <a:rPr lang="en-US" dirty="0" smtClean="0">
                <a:solidFill>
                  <a:srgbClr val="97CA3D"/>
                </a:solidFill>
              </a:rPr>
              <a:t>Complete the Fall 2021 Course Selection Google Form (link to the Google Form will be sent to the students’ LCHS student email on </a:t>
            </a:r>
            <a:r>
              <a:rPr lang="en-US" b="1" u="sng" dirty="0" smtClean="0">
                <a:solidFill>
                  <a:srgbClr val="97CA3D"/>
                </a:solidFill>
              </a:rPr>
              <a:t>March 22</a:t>
            </a:r>
            <a:r>
              <a:rPr lang="en-US" b="1" u="sng" baseline="30000" dirty="0" smtClean="0">
                <a:solidFill>
                  <a:srgbClr val="97CA3D"/>
                </a:solidFill>
              </a:rPr>
              <a:t>nd</a:t>
            </a:r>
            <a:r>
              <a:rPr lang="en-US" b="1" u="sng" dirty="0" smtClean="0">
                <a:solidFill>
                  <a:srgbClr val="97CA3D"/>
                </a:solidFill>
              </a:rPr>
              <a:t> </a:t>
            </a:r>
            <a:r>
              <a:rPr lang="en-US" dirty="0" smtClean="0">
                <a:solidFill>
                  <a:srgbClr val="97CA3D"/>
                </a:solidFill>
              </a:rPr>
              <a:t>).</a:t>
            </a:r>
          </a:p>
          <a:p>
            <a:pPr marL="0" indent="0">
              <a:buNone/>
            </a:pPr>
            <a:endParaRPr lang="en-US" dirty="0" smtClean="0">
              <a:solidFill>
                <a:srgbClr val="97CA3D"/>
              </a:solidFill>
            </a:endParaRPr>
          </a:p>
          <a:p>
            <a:pPr>
              <a:buFont typeface="Wingdings" panose="05000000000000000000" pitchFamily="2" charset="2"/>
              <a:buChar char="Ø"/>
            </a:pPr>
            <a:r>
              <a:rPr lang="en-US" dirty="0" smtClean="0">
                <a:solidFill>
                  <a:srgbClr val="97CA3D"/>
                </a:solidFill>
              </a:rPr>
              <a:t>The deadline for all of the requirements mentioned above to be completed is                    </a:t>
            </a:r>
            <a:r>
              <a:rPr lang="en-US" b="1" i="1" u="sng" dirty="0" smtClean="0">
                <a:solidFill>
                  <a:srgbClr val="97CA3D"/>
                </a:solidFill>
              </a:rPr>
              <a:t>Friday, April 16</a:t>
            </a:r>
            <a:r>
              <a:rPr lang="en-US" b="1" i="1" u="sng" baseline="30000" dirty="0" smtClean="0">
                <a:solidFill>
                  <a:srgbClr val="97CA3D"/>
                </a:solidFill>
              </a:rPr>
              <a:t>th</a:t>
            </a:r>
            <a:r>
              <a:rPr lang="en-US" b="1" i="1" u="sng" dirty="0" smtClean="0">
                <a:solidFill>
                  <a:srgbClr val="97CA3D"/>
                </a:solidFill>
              </a:rPr>
              <a:t>. </a:t>
            </a:r>
          </a:p>
          <a:p>
            <a:pPr marL="0" indent="0">
              <a:buNone/>
            </a:pPr>
            <a:r>
              <a:rPr lang="en-US" dirty="0" smtClean="0">
                <a:solidFill>
                  <a:srgbClr val="97CA3D"/>
                </a:solidFill>
              </a:rPr>
              <a:t> </a:t>
            </a:r>
            <a:endParaRPr lang="en-US" dirty="0">
              <a:solidFill>
                <a:srgbClr val="97CA3D"/>
              </a:solidFill>
            </a:endParaRPr>
          </a:p>
        </p:txBody>
      </p:sp>
    </p:spTree>
    <p:extLst>
      <p:ext uri="{BB962C8B-B14F-4D97-AF65-F5344CB8AC3E}">
        <p14:creationId xmlns:p14="http://schemas.microsoft.com/office/powerpoint/2010/main" val="1375754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5B9B2-2F13-4821-B8C7-DAD04C0AC3B4}"/>
              </a:ext>
            </a:extLst>
          </p:cNvPr>
          <p:cNvSpPr>
            <a:spLocks noGrp="1"/>
          </p:cNvSpPr>
          <p:nvPr>
            <p:ph type="title"/>
          </p:nvPr>
        </p:nvSpPr>
        <p:spPr/>
        <p:txBody>
          <a:bodyPr/>
          <a:lstStyle/>
          <a:p>
            <a:r>
              <a:rPr lang="en-US" b="1" dirty="0" smtClean="0">
                <a:solidFill>
                  <a:schemeClr val="bg1"/>
                </a:solidFill>
              </a:rPr>
              <a:t>Additional Information </a:t>
            </a:r>
            <a:endParaRPr lang="en-US" b="1" dirty="0">
              <a:solidFill>
                <a:schemeClr val="bg1"/>
              </a:solidFill>
            </a:endParaRPr>
          </a:p>
        </p:txBody>
      </p:sp>
      <p:sp>
        <p:nvSpPr>
          <p:cNvPr id="3" name="Content Placeholder 2">
            <a:extLst>
              <a:ext uri="{FF2B5EF4-FFF2-40B4-BE49-F238E27FC236}">
                <a16:creationId xmlns:a16="http://schemas.microsoft.com/office/drawing/2014/main" xmlns="" id="{3EF7D3ED-63D1-491C-964F-BF7CAAB320C9}"/>
              </a:ext>
            </a:extLst>
          </p:cNvPr>
          <p:cNvSpPr>
            <a:spLocks noGrp="1"/>
          </p:cNvSpPr>
          <p:nvPr>
            <p:ph idx="1"/>
          </p:nvPr>
        </p:nvSpPr>
        <p:spPr>
          <a:xfrm>
            <a:off x="676656" y="2011681"/>
            <a:ext cx="10753725" cy="4098174"/>
          </a:xfrm>
        </p:spPr>
        <p:txBody>
          <a:bodyPr>
            <a:normAutofit fontScale="70000" lnSpcReduction="20000"/>
          </a:bodyPr>
          <a:lstStyle/>
          <a:p>
            <a:pPr>
              <a:buFont typeface="Wingdings" panose="05000000000000000000" pitchFamily="2" charset="2"/>
              <a:buChar char="Ø"/>
            </a:pPr>
            <a:r>
              <a:rPr lang="en-US" dirty="0" smtClean="0">
                <a:solidFill>
                  <a:srgbClr val="97CA3D"/>
                </a:solidFill>
              </a:rPr>
              <a:t> </a:t>
            </a:r>
            <a:r>
              <a:rPr lang="en-US" u="sng" dirty="0" smtClean="0">
                <a:solidFill>
                  <a:srgbClr val="97CA3D"/>
                </a:solidFill>
              </a:rPr>
              <a:t>Summer Semester Start Dates</a:t>
            </a:r>
            <a:r>
              <a:rPr lang="en-US" dirty="0" smtClean="0">
                <a:solidFill>
                  <a:srgbClr val="97CA3D"/>
                </a:solidFill>
              </a:rPr>
              <a:t>: </a:t>
            </a:r>
          </a:p>
          <a:p>
            <a:pPr marL="0" indent="0">
              <a:buNone/>
            </a:pPr>
            <a:r>
              <a:rPr lang="en-US" dirty="0">
                <a:solidFill>
                  <a:srgbClr val="97CA3D"/>
                </a:solidFill>
              </a:rPr>
              <a:t>	</a:t>
            </a:r>
            <a:r>
              <a:rPr lang="en-US" dirty="0" smtClean="0">
                <a:solidFill>
                  <a:srgbClr val="97CA3D"/>
                </a:solidFill>
              </a:rPr>
              <a:t>May 17</a:t>
            </a:r>
            <a:r>
              <a:rPr lang="en-US" baseline="30000" dirty="0" smtClean="0">
                <a:solidFill>
                  <a:srgbClr val="97CA3D"/>
                </a:solidFill>
              </a:rPr>
              <a:t>th</a:t>
            </a:r>
            <a:r>
              <a:rPr lang="en-US" dirty="0" smtClean="0">
                <a:solidFill>
                  <a:srgbClr val="97CA3D"/>
                </a:solidFill>
              </a:rPr>
              <a:t>: Technical Courses</a:t>
            </a:r>
          </a:p>
          <a:p>
            <a:pPr marL="0" indent="0">
              <a:buNone/>
            </a:pPr>
            <a:r>
              <a:rPr lang="en-US" dirty="0">
                <a:solidFill>
                  <a:srgbClr val="97CA3D"/>
                </a:solidFill>
              </a:rPr>
              <a:t>	</a:t>
            </a:r>
            <a:r>
              <a:rPr lang="en-US" dirty="0" smtClean="0">
                <a:solidFill>
                  <a:srgbClr val="97CA3D"/>
                </a:solidFill>
              </a:rPr>
              <a:t>June 1</a:t>
            </a:r>
            <a:r>
              <a:rPr lang="en-US" baseline="30000" dirty="0" smtClean="0">
                <a:solidFill>
                  <a:srgbClr val="97CA3D"/>
                </a:solidFill>
              </a:rPr>
              <a:t>st</a:t>
            </a:r>
            <a:r>
              <a:rPr lang="en-US" dirty="0" smtClean="0">
                <a:solidFill>
                  <a:srgbClr val="97CA3D"/>
                </a:solidFill>
              </a:rPr>
              <a:t>: General Education Courses</a:t>
            </a:r>
          </a:p>
          <a:p>
            <a:pPr marL="0" indent="0">
              <a:buNone/>
            </a:pPr>
            <a:r>
              <a:rPr lang="en-US" dirty="0" smtClean="0">
                <a:solidFill>
                  <a:srgbClr val="97CA3D"/>
                </a:solidFill>
              </a:rPr>
              <a:t> </a:t>
            </a:r>
          </a:p>
          <a:p>
            <a:pPr>
              <a:buFont typeface="Wingdings" panose="05000000000000000000" pitchFamily="2" charset="2"/>
              <a:buChar char="Ø"/>
            </a:pPr>
            <a:r>
              <a:rPr lang="en-US" dirty="0" smtClean="0">
                <a:solidFill>
                  <a:srgbClr val="97CA3D"/>
                </a:solidFill>
              </a:rPr>
              <a:t> </a:t>
            </a:r>
            <a:r>
              <a:rPr lang="en-US" u="sng" dirty="0" smtClean="0">
                <a:solidFill>
                  <a:srgbClr val="97CA3D"/>
                </a:solidFill>
              </a:rPr>
              <a:t>Fall Semester Start Date</a:t>
            </a:r>
            <a:r>
              <a:rPr lang="en-US" dirty="0" smtClean="0">
                <a:solidFill>
                  <a:srgbClr val="97CA3D"/>
                </a:solidFill>
              </a:rPr>
              <a:t>: Monday, August 23</a:t>
            </a:r>
            <a:r>
              <a:rPr lang="en-US" baseline="30000" dirty="0" smtClean="0">
                <a:solidFill>
                  <a:srgbClr val="97CA3D"/>
                </a:solidFill>
              </a:rPr>
              <a:t>rd</a:t>
            </a:r>
            <a:r>
              <a:rPr lang="en-US" dirty="0" smtClean="0">
                <a:solidFill>
                  <a:srgbClr val="97CA3D"/>
                </a:solidFill>
              </a:rPr>
              <a:t>. </a:t>
            </a:r>
          </a:p>
          <a:p>
            <a:pPr marL="0" indent="0">
              <a:buNone/>
            </a:pPr>
            <a:endParaRPr lang="en-US" dirty="0">
              <a:solidFill>
                <a:srgbClr val="97CA3D"/>
              </a:solidFill>
            </a:endParaRPr>
          </a:p>
          <a:p>
            <a:pPr algn="ctr">
              <a:lnSpc>
                <a:spcPct val="120000"/>
              </a:lnSpc>
              <a:buFont typeface="Wingdings" panose="05000000000000000000" pitchFamily="2" charset="2"/>
              <a:buChar char="Ø"/>
            </a:pPr>
            <a:r>
              <a:rPr lang="en-US" dirty="0" smtClean="0">
                <a:solidFill>
                  <a:srgbClr val="97CA3D"/>
                </a:solidFill>
              </a:rPr>
              <a:t> </a:t>
            </a:r>
            <a:r>
              <a:rPr lang="en-US" sz="2600" b="1" dirty="0" smtClean="0">
                <a:solidFill>
                  <a:srgbClr val="97CA3D"/>
                </a:solidFill>
              </a:rPr>
              <a:t>Please follow our Coastal Pines Technical College Dual Enrollment Facebook Page to stay up to date on any changes or updates regarding the information presented today, as well as, textbook pick-up dates and times, New Student Orientation, Blackboard information, etc. </a:t>
            </a:r>
          </a:p>
          <a:p>
            <a:pPr marL="0" indent="0" algn="ctr">
              <a:lnSpc>
                <a:spcPct val="120000"/>
              </a:lnSpc>
              <a:buNone/>
            </a:pPr>
            <a:endParaRPr lang="en-US" sz="2600" dirty="0">
              <a:solidFill>
                <a:srgbClr val="97CA3D"/>
              </a:solidFill>
            </a:endParaRPr>
          </a:p>
          <a:p>
            <a:pPr marL="0" indent="0">
              <a:buNone/>
            </a:pPr>
            <a:endParaRPr lang="en-US" dirty="0" smtClean="0">
              <a:solidFill>
                <a:srgbClr val="97CA3D"/>
              </a:solidFill>
            </a:endParaRPr>
          </a:p>
          <a:p>
            <a:pPr marL="0" indent="0">
              <a:buNone/>
            </a:pPr>
            <a:r>
              <a:rPr lang="en-US" dirty="0" smtClean="0">
                <a:solidFill>
                  <a:srgbClr val="97CA3D"/>
                </a:solidFill>
              </a:rPr>
              <a:t>	</a:t>
            </a:r>
            <a:endParaRPr lang="en-US" dirty="0">
              <a:solidFill>
                <a:srgbClr val="97CA3D"/>
              </a:solidFill>
            </a:endParaRPr>
          </a:p>
        </p:txBody>
      </p:sp>
    </p:spTree>
    <p:extLst>
      <p:ext uri="{BB962C8B-B14F-4D97-AF65-F5344CB8AC3E}">
        <p14:creationId xmlns:p14="http://schemas.microsoft.com/office/powerpoint/2010/main" val="2901770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E4B33D-7D73-4546-B057-A20B0153A638}"/>
              </a:ext>
            </a:extLst>
          </p:cNvPr>
          <p:cNvSpPr>
            <a:spLocks noGrp="1"/>
          </p:cNvSpPr>
          <p:nvPr>
            <p:ph type="title"/>
          </p:nvPr>
        </p:nvSpPr>
        <p:spPr/>
        <p:txBody>
          <a:bodyPr/>
          <a:lstStyle/>
          <a:p>
            <a:r>
              <a:rPr lang="en-US" dirty="0">
                <a:solidFill>
                  <a:schemeClr val="bg1"/>
                </a:solidFill>
              </a:rPr>
              <a:t>Dual Enrollment Questions?</a:t>
            </a:r>
          </a:p>
        </p:txBody>
      </p:sp>
      <p:sp>
        <p:nvSpPr>
          <p:cNvPr id="3" name="Content Placeholder 2">
            <a:extLst>
              <a:ext uri="{FF2B5EF4-FFF2-40B4-BE49-F238E27FC236}">
                <a16:creationId xmlns:a16="http://schemas.microsoft.com/office/drawing/2014/main" xmlns="" id="{83DA6FB1-AC63-4805-90F2-E5E5E81D482A}"/>
              </a:ext>
            </a:extLst>
          </p:cNvPr>
          <p:cNvSpPr>
            <a:spLocks noGrp="1"/>
          </p:cNvSpPr>
          <p:nvPr>
            <p:ph idx="1"/>
          </p:nvPr>
        </p:nvSpPr>
        <p:spPr>
          <a:xfrm>
            <a:off x="626916" y="2019993"/>
            <a:ext cx="10753725" cy="4481079"/>
          </a:xfrm>
        </p:spPr>
        <p:txBody>
          <a:bodyPr>
            <a:normAutofit/>
          </a:bodyPr>
          <a:lstStyle/>
          <a:p>
            <a:pPr>
              <a:buFont typeface="Wingdings" panose="05000000000000000000" pitchFamily="2" charset="2"/>
              <a:buChar char="Ø"/>
            </a:pPr>
            <a:r>
              <a:rPr lang="en-US" dirty="0" smtClean="0">
                <a:solidFill>
                  <a:srgbClr val="97CA3D"/>
                </a:solidFill>
              </a:rPr>
              <a:t>Carley McDonald, Recruiter/High School Coordinator, </a:t>
            </a:r>
            <a:r>
              <a:rPr lang="en-US" dirty="0">
                <a:solidFill>
                  <a:srgbClr val="97CA3D"/>
                </a:solidFill>
              </a:rPr>
              <a:t>Coastal Pines Technical College</a:t>
            </a:r>
          </a:p>
          <a:p>
            <a:pPr marL="971400" lvl="5" indent="0">
              <a:buNone/>
            </a:pPr>
            <a:r>
              <a:rPr lang="en-US" sz="2400" dirty="0" smtClean="0">
                <a:solidFill>
                  <a:srgbClr val="97CA3D"/>
                </a:solidFill>
              </a:rPr>
              <a:t>Office: (912) 588-2581</a:t>
            </a:r>
            <a:endParaRPr lang="en-US" sz="2400" dirty="0">
              <a:solidFill>
                <a:srgbClr val="97CA3D"/>
              </a:solidFill>
            </a:endParaRPr>
          </a:p>
          <a:p>
            <a:pPr marL="971400" lvl="5" indent="0">
              <a:buNone/>
            </a:pPr>
            <a:r>
              <a:rPr lang="en-US" sz="2400" dirty="0" smtClean="0">
                <a:solidFill>
                  <a:srgbClr val="97CA3D"/>
                </a:solidFill>
              </a:rPr>
              <a:t>Email: cmcdonald@coastalpines.edu</a:t>
            </a:r>
          </a:p>
          <a:p>
            <a:pPr marL="971400" lvl="5" indent="0">
              <a:buNone/>
            </a:pPr>
            <a:endParaRPr lang="en-US" sz="2400" dirty="0">
              <a:solidFill>
                <a:srgbClr val="97CA3D"/>
              </a:solidFill>
            </a:endParaRPr>
          </a:p>
          <a:p>
            <a:pPr>
              <a:buFont typeface="Wingdings" panose="05000000000000000000" pitchFamily="2" charset="2"/>
              <a:buChar char="Ø"/>
            </a:pPr>
            <a:r>
              <a:rPr lang="en-US" dirty="0" smtClean="0">
                <a:solidFill>
                  <a:srgbClr val="97CA3D"/>
                </a:solidFill>
              </a:rPr>
              <a:t>Mrs. Kuhaneck </a:t>
            </a:r>
            <a:r>
              <a:rPr lang="en-US" smtClean="0">
                <a:solidFill>
                  <a:srgbClr val="97CA3D"/>
                </a:solidFill>
              </a:rPr>
              <a:t>, </a:t>
            </a:r>
            <a:r>
              <a:rPr lang="en-US" smtClean="0">
                <a:solidFill>
                  <a:srgbClr val="97CA3D"/>
                </a:solidFill>
              </a:rPr>
              <a:t>School </a:t>
            </a:r>
            <a:r>
              <a:rPr lang="en-US" dirty="0" smtClean="0">
                <a:solidFill>
                  <a:srgbClr val="97CA3D"/>
                </a:solidFill>
              </a:rPr>
              <a:t>Counselor at Long County High School </a:t>
            </a:r>
          </a:p>
          <a:p>
            <a:pPr marL="4572" lvl="1" indent="0">
              <a:buNone/>
            </a:pPr>
            <a:r>
              <a:rPr lang="en-US" dirty="0">
                <a:solidFill>
                  <a:srgbClr val="97CA3D"/>
                </a:solidFill>
              </a:rPr>
              <a:t>	</a:t>
            </a:r>
            <a:r>
              <a:rPr lang="en-US" dirty="0" smtClean="0">
                <a:solidFill>
                  <a:srgbClr val="97CA3D"/>
                </a:solidFill>
              </a:rPr>
              <a:t>Email: lkuhaneck@longcountyschools.org</a:t>
            </a:r>
          </a:p>
          <a:p>
            <a:pPr marL="4572" lvl="1" indent="0">
              <a:buNone/>
            </a:pPr>
            <a:endParaRPr lang="en-US" dirty="0">
              <a:solidFill>
                <a:srgbClr val="97CA3D"/>
              </a:solidFill>
            </a:endParaRPr>
          </a:p>
          <a:p>
            <a:pPr lvl="1">
              <a:buFont typeface="Wingdings" panose="05000000000000000000" pitchFamily="2" charset="2"/>
              <a:buChar char="Ø"/>
            </a:pPr>
            <a:r>
              <a:rPr lang="en-US" dirty="0" smtClean="0">
                <a:solidFill>
                  <a:srgbClr val="97CA3D"/>
                </a:solidFill>
              </a:rPr>
              <a:t>Ms. Swindell, CTAE Director at Long County High School </a:t>
            </a:r>
          </a:p>
          <a:p>
            <a:pPr marL="4572" lvl="1" indent="0">
              <a:buNone/>
            </a:pPr>
            <a:r>
              <a:rPr lang="en-US" dirty="0">
                <a:solidFill>
                  <a:srgbClr val="97CA3D"/>
                </a:solidFill>
              </a:rPr>
              <a:t>	</a:t>
            </a:r>
            <a:r>
              <a:rPr lang="en-US" dirty="0" smtClean="0">
                <a:solidFill>
                  <a:srgbClr val="97CA3D"/>
                </a:solidFill>
              </a:rPr>
              <a:t>Email: kswindell@longcountyschools.org</a:t>
            </a:r>
          </a:p>
          <a:p>
            <a:pPr marL="4572" lvl="1" indent="0">
              <a:buNone/>
            </a:pPr>
            <a:endParaRPr lang="en-US" dirty="0">
              <a:solidFill>
                <a:srgbClr val="97CA3D"/>
              </a:solidFill>
            </a:endParaRPr>
          </a:p>
        </p:txBody>
      </p:sp>
    </p:spTree>
    <p:extLst>
      <p:ext uri="{BB962C8B-B14F-4D97-AF65-F5344CB8AC3E}">
        <p14:creationId xmlns:p14="http://schemas.microsoft.com/office/powerpoint/2010/main" val="294026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AE5BEB-4F43-4FD5-90DE-437953DF1883}"/>
              </a:ext>
            </a:extLst>
          </p:cNvPr>
          <p:cNvSpPr>
            <a:spLocks noGrp="1"/>
          </p:cNvSpPr>
          <p:nvPr>
            <p:ph type="title"/>
          </p:nvPr>
        </p:nvSpPr>
        <p:spPr/>
        <p:txBody>
          <a:bodyPr/>
          <a:lstStyle/>
          <a:p>
            <a:r>
              <a:rPr lang="en-US" b="1" dirty="0">
                <a:solidFill>
                  <a:schemeClr val="bg1"/>
                </a:solidFill>
              </a:rPr>
              <a:t>What is Dual Enrollment?</a:t>
            </a:r>
          </a:p>
        </p:txBody>
      </p:sp>
      <p:sp>
        <p:nvSpPr>
          <p:cNvPr id="3" name="Content Placeholder 2">
            <a:extLst>
              <a:ext uri="{FF2B5EF4-FFF2-40B4-BE49-F238E27FC236}">
                <a16:creationId xmlns:a16="http://schemas.microsoft.com/office/drawing/2014/main" xmlns="" id="{468A9B18-21AD-4A49-BB9F-1502BBE859C2}"/>
              </a:ext>
            </a:extLst>
          </p:cNvPr>
          <p:cNvSpPr>
            <a:spLocks noGrp="1"/>
          </p:cNvSpPr>
          <p:nvPr>
            <p:ph idx="1"/>
          </p:nvPr>
        </p:nvSpPr>
        <p:spPr>
          <a:xfrm>
            <a:off x="676656" y="2157731"/>
            <a:ext cx="10753725" cy="3620134"/>
          </a:xfrm>
        </p:spPr>
        <p:txBody>
          <a:bodyPr/>
          <a:lstStyle/>
          <a:p>
            <a:pPr>
              <a:buFont typeface="Wingdings" panose="05000000000000000000" pitchFamily="2" charset="2"/>
              <a:buChar char="Ø"/>
            </a:pPr>
            <a:r>
              <a:rPr lang="en-US" sz="3200" dirty="0">
                <a:solidFill>
                  <a:srgbClr val="97CA3D"/>
                </a:solidFill>
              </a:rPr>
              <a:t>Dual Enrollment is a program that promotes high school student’s success in their future endeavors in the higher education system and workforce. It is designed for highly motivated, self-directed, high school students to jump-start the training that they need to finish a degree and/or find a job following high school graduation, all while offsetting the monetary cost of higher education.</a:t>
            </a:r>
          </a:p>
          <a:p>
            <a:endParaRPr lang="en-US" dirty="0"/>
          </a:p>
        </p:txBody>
      </p:sp>
    </p:spTree>
    <p:extLst>
      <p:ext uri="{BB962C8B-B14F-4D97-AF65-F5344CB8AC3E}">
        <p14:creationId xmlns:p14="http://schemas.microsoft.com/office/powerpoint/2010/main" val="275930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177E6-7843-4FB7-B3ED-DC9270BFF64C}"/>
              </a:ext>
            </a:extLst>
          </p:cNvPr>
          <p:cNvSpPr>
            <a:spLocks noGrp="1"/>
          </p:cNvSpPr>
          <p:nvPr>
            <p:ph type="title"/>
          </p:nvPr>
        </p:nvSpPr>
        <p:spPr/>
        <p:txBody>
          <a:bodyPr/>
          <a:lstStyle/>
          <a:p>
            <a:r>
              <a:rPr lang="en-US" b="1" dirty="0">
                <a:solidFill>
                  <a:schemeClr val="bg1"/>
                </a:solidFill>
              </a:rPr>
              <a:t>Dual Enrollment Eligibility</a:t>
            </a:r>
          </a:p>
        </p:txBody>
      </p:sp>
      <p:sp>
        <p:nvSpPr>
          <p:cNvPr id="3" name="Content Placeholder 2">
            <a:extLst>
              <a:ext uri="{FF2B5EF4-FFF2-40B4-BE49-F238E27FC236}">
                <a16:creationId xmlns:a16="http://schemas.microsoft.com/office/drawing/2014/main" xmlns="" id="{7272EF95-5E6A-4233-901C-678738DBCD20}"/>
              </a:ext>
            </a:extLst>
          </p:cNvPr>
          <p:cNvSpPr>
            <a:spLocks noGrp="1"/>
          </p:cNvSpPr>
          <p:nvPr>
            <p:ph idx="1"/>
          </p:nvPr>
        </p:nvSpPr>
        <p:spPr>
          <a:xfrm>
            <a:off x="676656" y="1922106"/>
            <a:ext cx="10753725" cy="4637314"/>
          </a:xfrm>
        </p:spPr>
        <p:txBody>
          <a:bodyPr>
            <a:normAutofit fontScale="85000" lnSpcReduction="20000"/>
          </a:bodyPr>
          <a:lstStyle/>
          <a:p>
            <a:pPr>
              <a:buFont typeface="Wingdings" panose="05000000000000000000" pitchFamily="2" charset="2"/>
              <a:buChar char="Ø"/>
            </a:pPr>
            <a:r>
              <a:rPr lang="en-US" dirty="0">
                <a:solidFill>
                  <a:srgbClr val="97CA3D"/>
                </a:solidFill>
              </a:rPr>
              <a:t>Students attending public or private high schools in Georgia or Home Study program operated in accordance with O.C.G.A. 20-2-690(c)</a:t>
            </a:r>
          </a:p>
          <a:p>
            <a:pPr>
              <a:buFont typeface="Wingdings" panose="05000000000000000000" pitchFamily="2" charset="2"/>
              <a:buChar char="Ø"/>
            </a:pPr>
            <a:r>
              <a:rPr lang="en-US" dirty="0">
                <a:solidFill>
                  <a:srgbClr val="97CA3D"/>
                </a:solidFill>
              </a:rPr>
              <a:t>Must be approved as eligible by your High School</a:t>
            </a:r>
          </a:p>
          <a:p>
            <a:pPr>
              <a:buFont typeface="Wingdings" panose="05000000000000000000" pitchFamily="2" charset="2"/>
              <a:buChar char="Ø"/>
            </a:pPr>
            <a:r>
              <a:rPr lang="en-US" dirty="0">
                <a:solidFill>
                  <a:srgbClr val="97CA3D"/>
                </a:solidFill>
              </a:rPr>
              <a:t>Meet admissions requirements at Postsecondary Institution</a:t>
            </a:r>
          </a:p>
          <a:p>
            <a:pPr>
              <a:buFont typeface="Wingdings" panose="05000000000000000000" pitchFamily="2" charset="2"/>
              <a:buChar char="Ø"/>
            </a:pPr>
            <a:r>
              <a:rPr lang="en-US" dirty="0">
                <a:solidFill>
                  <a:srgbClr val="97CA3D"/>
                </a:solidFill>
              </a:rPr>
              <a:t>No residency or citizenship requirement</a:t>
            </a:r>
          </a:p>
          <a:p>
            <a:pPr>
              <a:buFont typeface="Wingdings" panose="05000000000000000000" pitchFamily="2" charset="2"/>
              <a:buChar char="Ø"/>
            </a:pPr>
            <a:r>
              <a:rPr lang="en-US" dirty="0">
                <a:solidFill>
                  <a:srgbClr val="97CA3D"/>
                </a:solidFill>
              </a:rPr>
              <a:t>Must not have already received high school diploma</a:t>
            </a:r>
          </a:p>
          <a:p>
            <a:pPr>
              <a:buFont typeface="Wingdings" panose="05000000000000000000" pitchFamily="2" charset="2"/>
              <a:buChar char="Ø"/>
            </a:pPr>
            <a:r>
              <a:rPr lang="en-US" dirty="0">
                <a:solidFill>
                  <a:srgbClr val="97CA3D"/>
                </a:solidFill>
              </a:rPr>
              <a:t>10</a:t>
            </a:r>
            <a:r>
              <a:rPr lang="en-US" baseline="30000" dirty="0">
                <a:solidFill>
                  <a:srgbClr val="97CA3D"/>
                </a:solidFill>
              </a:rPr>
              <a:t>th</a:t>
            </a:r>
            <a:r>
              <a:rPr lang="en-US" dirty="0">
                <a:solidFill>
                  <a:srgbClr val="97CA3D"/>
                </a:solidFill>
              </a:rPr>
              <a:t> graders</a:t>
            </a:r>
          </a:p>
          <a:p>
            <a:pPr lvl="5">
              <a:buFont typeface="Wingdings" panose="05000000000000000000" pitchFamily="2" charset="2"/>
              <a:buChar char="Ø"/>
            </a:pPr>
            <a:r>
              <a:rPr lang="en-US" dirty="0">
                <a:solidFill>
                  <a:srgbClr val="97CA3D"/>
                </a:solidFill>
              </a:rPr>
              <a:t>All eligible 10</a:t>
            </a:r>
            <a:r>
              <a:rPr lang="en-US" baseline="30000" dirty="0">
                <a:solidFill>
                  <a:srgbClr val="97CA3D"/>
                </a:solidFill>
              </a:rPr>
              <a:t>th</a:t>
            </a:r>
            <a:r>
              <a:rPr lang="en-US" dirty="0">
                <a:solidFill>
                  <a:srgbClr val="97CA3D"/>
                </a:solidFill>
              </a:rPr>
              <a:t> graders may enroll in approved CTAE courses listed on the GSFC Course Directory at participating TCSG institutions only</a:t>
            </a:r>
          </a:p>
          <a:p>
            <a:pPr lvl="5">
              <a:buFont typeface="Wingdings" panose="05000000000000000000" pitchFamily="2" charset="2"/>
              <a:buChar char="Ø"/>
            </a:pPr>
            <a:r>
              <a:rPr lang="en-US" dirty="0">
                <a:solidFill>
                  <a:srgbClr val="97CA3D"/>
                </a:solidFill>
              </a:rPr>
              <a:t>10</a:t>
            </a:r>
            <a:r>
              <a:rPr lang="en-US" baseline="30000" dirty="0">
                <a:solidFill>
                  <a:srgbClr val="97CA3D"/>
                </a:solidFill>
              </a:rPr>
              <a:t>th</a:t>
            </a:r>
            <a:r>
              <a:rPr lang="en-US" dirty="0">
                <a:solidFill>
                  <a:srgbClr val="97CA3D"/>
                </a:solidFill>
              </a:rPr>
              <a:t> graders who have a minimum SAT score of 1200 or minimum ACT composite score of 26 in a single national test administration may enroll in approved courses listed on the Course Directory</a:t>
            </a:r>
          </a:p>
          <a:p>
            <a:pPr lvl="5">
              <a:buFont typeface="Wingdings" panose="05000000000000000000" pitchFamily="2" charset="2"/>
              <a:buChar char="Ø"/>
            </a:pPr>
            <a:r>
              <a:rPr lang="en-US" dirty="0">
                <a:solidFill>
                  <a:srgbClr val="97CA3D"/>
                </a:solidFill>
              </a:rPr>
              <a:t>Students that were 9</a:t>
            </a:r>
            <a:r>
              <a:rPr lang="en-US" baseline="30000" dirty="0">
                <a:solidFill>
                  <a:srgbClr val="97CA3D"/>
                </a:solidFill>
              </a:rPr>
              <a:t>th</a:t>
            </a:r>
            <a:r>
              <a:rPr lang="en-US" dirty="0">
                <a:solidFill>
                  <a:srgbClr val="97CA3D"/>
                </a:solidFill>
              </a:rPr>
              <a:t> graders during the 2019-2020 school year and participated in and received DE funding may enroll as a 10</a:t>
            </a:r>
            <a:r>
              <a:rPr lang="en-US" baseline="30000" dirty="0">
                <a:solidFill>
                  <a:srgbClr val="97CA3D"/>
                </a:solidFill>
              </a:rPr>
              <a:t>th</a:t>
            </a:r>
            <a:r>
              <a:rPr lang="en-US" dirty="0">
                <a:solidFill>
                  <a:srgbClr val="97CA3D"/>
                </a:solidFill>
              </a:rPr>
              <a:t> grader in any approved DE course on the Course Directory</a:t>
            </a:r>
          </a:p>
          <a:p>
            <a:pPr>
              <a:buFont typeface="Wingdings" panose="05000000000000000000" pitchFamily="2" charset="2"/>
              <a:buChar char="Ø"/>
            </a:pPr>
            <a:r>
              <a:rPr lang="en-US" dirty="0">
                <a:solidFill>
                  <a:srgbClr val="97CA3D"/>
                </a:solidFill>
              </a:rPr>
              <a:t>11</a:t>
            </a:r>
            <a:r>
              <a:rPr lang="en-US" baseline="30000" dirty="0">
                <a:solidFill>
                  <a:srgbClr val="97CA3D"/>
                </a:solidFill>
              </a:rPr>
              <a:t>th</a:t>
            </a:r>
            <a:r>
              <a:rPr lang="en-US" dirty="0">
                <a:solidFill>
                  <a:srgbClr val="97CA3D"/>
                </a:solidFill>
              </a:rPr>
              <a:t> &amp; 12</a:t>
            </a:r>
            <a:r>
              <a:rPr lang="en-US" baseline="30000" dirty="0">
                <a:solidFill>
                  <a:srgbClr val="97CA3D"/>
                </a:solidFill>
              </a:rPr>
              <a:t>th</a:t>
            </a:r>
            <a:r>
              <a:rPr lang="en-US" dirty="0">
                <a:solidFill>
                  <a:srgbClr val="97CA3D"/>
                </a:solidFill>
              </a:rPr>
              <a:t> graders</a:t>
            </a:r>
          </a:p>
          <a:p>
            <a:pPr>
              <a:buFont typeface="Wingdings" panose="05000000000000000000" pitchFamily="2" charset="2"/>
              <a:buChar char="Ø"/>
            </a:pPr>
            <a:r>
              <a:rPr lang="en-US" dirty="0">
                <a:solidFill>
                  <a:srgbClr val="97CA3D"/>
                </a:solidFill>
              </a:rPr>
              <a:t>Must meet Satisfactory Academic Progress as defined and certified by the eligible Postsecondary Institution (2.0 CPTC Requirement)</a:t>
            </a:r>
          </a:p>
          <a:p>
            <a:pPr>
              <a:buFont typeface="Wingdings" panose="05000000000000000000" pitchFamily="2" charset="2"/>
              <a:buChar char="Ø"/>
            </a:pPr>
            <a:endParaRPr lang="en-US" dirty="0">
              <a:solidFill>
                <a:srgbClr val="1F3E7C"/>
              </a:solidFill>
            </a:endParaRPr>
          </a:p>
          <a:p>
            <a:pPr>
              <a:buFont typeface="Wingdings" panose="05000000000000000000" pitchFamily="2" charset="2"/>
              <a:buChar char="Ø"/>
            </a:pPr>
            <a:endParaRPr lang="en-US" dirty="0">
              <a:solidFill>
                <a:srgbClr val="1F3E7C"/>
              </a:solidFill>
            </a:endParaRPr>
          </a:p>
        </p:txBody>
      </p:sp>
    </p:spTree>
    <p:extLst>
      <p:ext uri="{BB962C8B-B14F-4D97-AF65-F5344CB8AC3E}">
        <p14:creationId xmlns:p14="http://schemas.microsoft.com/office/powerpoint/2010/main" val="1855536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5C3C0E-DCE8-408A-A485-36D39264308B}"/>
              </a:ext>
            </a:extLst>
          </p:cNvPr>
          <p:cNvSpPr>
            <a:spLocks noGrp="1"/>
          </p:cNvSpPr>
          <p:nvPr>
            <p:ph type="title"/>
          </p:nvPr>
        </p:nvSpPr>
        <p:spPr/>
        <p:txBody>
          <a:bodyPr/>
          <a:lstStyle/>
          <a:p>
            <a:r>
              <a:rPr lang="en-US" b="1" dirty="0">
                <a:solidFill>
                  <a:schemeClr val="bg1"/>
                </a:solidFill>
              </a:rPr>
              <a:t>Dual Enrollment Eligibility (</a:t>
            </a:r>
            <a:r>
              <a:rPr lang="en-US" b="1" dirty="0" err="1">
                <a:solidFill>
                  <a:schemeClr val="bg1"/>
                </a:solidFill>
              </a:rPr>
              <a:t>cont</a:t>
            </a:r>
            <a:r>
              <a:rPr lang="en-US" b="1" dirty="0">
                <a:solidFill>
                  <a:schemeClr val="bg1"/>
                </a:solidFill>
              </a:rPr>
              <a:t>)</a:t>
            </a:r>
          </a:p>
        </p:txBody>
      </p:sp>
      <p:sp>
        <p:nvSpPr>
          <p:cNvPr id="3" name="Content Placeholder 2">
            <a:extLst>
              <a:ext uri="{FF2B5EF4-FFF2-40B4-BE49-F238E27FC236}">
                <a16:creationId xmlns:a16="http://schemas.microsoft.com/office/drawing/2014/main" xmlns="" id="{CBEE9750-BBCD-43C4-AD79-51AD93BBA63B}"/>
              </a:ext>
            </a:extLst>
          </p:cNvPr>
          <p:cNvSpPr>
            <a:spLocks noGrp="1"/>
          </p:cNvSpPr>
          <p:nvPr>
            <p:ph idx="1"/>
          </p:nvPr>
        </p:nvSpPr>
        <p:spPr>
          <a:xfrm>
            <a:off x="676656" y="2011680"/>
            <a:ext cx="10753725" cy="4146524"/>
          </a:xfrm>
        </p:spPr>
        <p:txBody>
          <a:bodyPr>
            <a:normAutofit fontScale="92500" lnSpcReduction="10000"/>
          </a:bodyPr>
          <a:lstStyle/>
          <a:p>
            <a:pPr>
              <a:buFont typeface="Wingdings" panose="05000000000000000000" pitchFamily="2" charset="2"/>
              <a:buChar char="Ø"/>
            </a:pPr>
            <a:r>
              <a:rPr lang="en-US" dirty="0">
                <a:solidFill>
                  <a:srgbClr val="97CA3D"/>
                </a:solidFill>
              </a:rPr>
              <a:t>Students may attend more than one Postsecondary Institution at a time and receive awards at both (Funding and semester hour caps are cumulative)</a:t>
            </a:r>
          </a:p>
          <a:p>
            <a:pPr>
              <a:buFont typeface="Wingdings" panose="05000000000000000000" pitchFamily="2" charset="2"/>
              <a:buChar char="Ø"/>
            </a:pPr>
            <a:r>
              <a:rPr lang="en-US" dirty="0">
                <a:solidFill>
                  <a:srgbClr val="97CA3D"/>
                </a:solidFill>
              </a:rPr>
              <a:t>There is no limit to how many terms a student may participate but the 30 hour funding cap cannot be exceeded</a:t>
            </a:r>
          </a:p>
          <a:p>
            <a:pPr>
              <a:buFont typeface="Wingdings" panose="05000000000000000000" pitchFamily="2" charset="2"/>
              <a:buChar char="Ø"/>
            </a:pPr>
            <a:r>
              <a:rPr lang="en-US" dirty="0">
                <a:solidFill>
                  <a:srgbClr val="97CA3D"/>
                </a:solidFill>
              </a:rPr>
              <a:t>Students that received DE funding for 19 semester or more hours through Spring term 2020 have an additional 12 semester hours of funding. Students that received funding for 18 semester or less hours through Spring term 2020 are subject to the 30 semester hour funding cap.</a:t>
            </a:r>
          </a:p>
          <a:p>
            <a:pPr>
              <a:buFont typeface="Wingdings" panose="05000000000000000000" pitchFamily="2" charset="2"/>
              <a:buChar char="Ø"/>
            </a:pPr>
            <a:r>
              <a:rPr lang="en-US" dirty="0">
                <a:solidFill>
                  <a:srgbClr val="97CA3D"/>
                </a:solidFill>
              </a:rPr>
              <a:t>Effective Summer term 2020, students become ineligible to continue to receive DE funding after their 2</a:t>
            </a:r>
            <a:r>
              <a:rPr lang="en-US" baseline="30000" dirty="0">
                <a:solidFill>
                  <a:srgbClr val="97CA3D"/>
                </a:solidFill>
              </a:rPr>
              <a:t>nd</a:t>
            </a:r>
            <a:r>
              <a:rPr lang="en-US" dirty="0">
                <a:solidFill>
                  <a:srgbClr val="97CA3D"/>
                </a:solidFill>
              </a:rPr>
              <a:t> course withdrawal (Course withdrawals prior to Summer term 2020 are not included)</a:t>
            </a:r>
          </a:p>
          <a:p>
            <a:pPr>
              <a:buFont typeface="Wingdings" panose="05000000000000000000" pitchFamily="2" charset="2"/>
              <a:buChar char="Ø"/>
            </a:pPr>
            <a:r>
              <a:rPr lang="en-US" dirty="0">
                <a:solidFill>
                  <a:srgbClr val="97CA3D"/>
                </a:solidFill>
              </a:rPr>
              <a:t>DE funding will not count against the student’s HOPE cap</a:t>
            </a:r>
          </a:p>
          <a:p>
            <a:pPr>
              <a:buFont typeface="Wingdings" panose="05000000000000000000" pitchFamily="2" charset="2"/>
              <a:buChar char="Ø"/>
            </a:pPr>
            <a:endParaRPr lang="en-US" dirty="0">
              <a:solidFill>
                <a:srgbClr val="1F3E7C"/>
              </a:solidFill>
            </a:endParaRPr>
          </a:p>
        </p:txBody>
      </p:sp>
    </p:spTree>
    <p:extLst>
      <p:ext uri="{BB962C8B-B14F-4D97-AF65-F5344CB8AC3E}">
        <p14:creationId xmlns:p14="http://schemas.microsoft.com/office/powerpoint/2010/main" val="4057915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97A72-3AE6-4AB8-B4EC-069E4CD8ED82}"/>
              </a:ext>
            </a:extLst>
          </p:cNvPr>
          <p:cNvSpPr>
            <a:spLocks noGrp="1"/>
          </p:cNvSpPr>
          <p:nvPr>
            <p:ph type="title"/>
          </p:nvPr>
        </p:nvSpPr>
        <p:spPr/>
        <p:txBody>
          <a:bodyPr/>
          <a:lstStyle/>
          <a:p>
            <a:r>
              <a:rPr lang="en-US" b="1" dirty="0">
                <a:solidFill>
                  <a:schemeClr val="bg1"/>
                </a:solidFill>
              </a:rPr>
              <a:t>Costs for Dual Enrollment</a:t>
            </a:r>
          </a:p>
        </p:txBody>
      </p:sp>
      <p:sp>
        <p:nvSpPr>
          <p:cNvPr id="3" name="Content Placeholder 2">
            <a:extLst>
              <a:ext uri="{FF2B5EF4-FFF2-40B4-BE49-F238E27FC236}">
                <a16:creationId xmlns:a16="http://schemas.microsoft.com/office/drawing/2014/main" xmlns="" id="{3D29CD49-96E8-4D92-9220-520A17CB8AF5}"/>
              </a:ext>
            </a:extLst>
          </p:cNvPr>
          <p:cNvSpPr>
            <a:spLocks noGrp="1"/>
          </p:cNvSpPr>
          <p:nvPr>
            <p:ph idx="1"/>
          </p:nvPr>
        </p:nvSpPr>
        <p:spPr/>
        <p:txBody>
          <a:bodyPr/>
          <a:lstStyle/>
          <a:p>
            <a:pPr>
              <a:buFont typeface="Wingdings" panose="05000000000000000000" pitchFamily="2" charset="2"/>
              <a:buChar char="Ø"/>
            </a:pPr>
            <a:r>
              <a:rPr lang="en-US" dirty="0">
                <a:solidFill>
                  <a:srgbClr val="97CA3D"/>
                </a:solidFill>
              </a:rPr>
              <a:t>Tuition for CPTC classes </a:t>
            </a:r>
            <a:r>
              <a:rPr lang="en-US" dirty="0" smtClean="0">
                <a:solidFill>
                  <a:srgbClr val="97CA3D"/>
                </a:solidFill>
              </a:rPr>
              <a:t>is paid </a:t>
            </a:r>
            <a:r>
              <a:rPr lang="en-US" dirty="0">
                <a:solidFill>
                  <a:srgbClr val="97CA3D"/>
                </a:solidFill>
              </a:rPr>
              <a:t>through direct funding from the Georgia Student Finance Commission</a:t>
            </a:r>
          </a:p>
          <a:p>
            <a:pPr>
              <a:buFont typeface="Wingdings" panose="05000000000000000000" pitchFamily="2" charset="2"/>
              <a:buChar char="Ø"/>
            </a:pPr>
            <a:r>
              <a:rPr lang="en-US" dirty="0">
                <a:solidFill>
                  <a:srgbClr val="97CA3D"/>
                </a:solidFill>
              </a:rPr>
              <a:t>DE funding cap of 30 semester hours</a:t>
            </a:r>
          </a:p>
          <a:p>
            <a:pPr lvl="5">
              <a:buFont typeface="Wingdings" panose="05000000000000000000" pitchFamily="2" charset="2"/>
              <a:buChar char="Ø"/>
            </a:pPr>
            <a:r>
              <a:rPr lang="en-US" dirty="0">
                <a:solidFill>
                  <a:srgbClr val="97CA3D"/>
                </a:solidFill>
              </a:rPr>
              <a:t>CTAE students may be eligible for the HOPE Grant and HOPE Career Grant for additional funding over 30 semester hours</a:t>
            </a:r>
          </a:p>
          <a:p>
            <a:pPr marL="205740" indent="-342900">
              <a:buFont typeface="Wingdings" panose="05000000000000000000" pitchFamily="2" charset="2"/>
              <a:buChar char="Ø"/>
            </a:pPr>
            <a:r>
              <a:rPr lang="en-US" dirty="0">
                <a:solidFill>
                  <a:srgbClr val="97CA3D"/>
                </a:solidFill>
              </a:rPr>
              <a:t>Mandatory fees are waived for DE students</a:t>
            </a:r>
          </a:p>
          <a:p>
            <a:pPr marL="205740" indent="-342900">
              <a:buFont typeface="Wingdings" panose="05000000000000000000" pitchFamily="2" charset="2"/>
              <a:buChar char="Ø"/>
            </a:pPr>
            <a:r>
              <a:rPr lang="en-US" dirty="0">
                <a:solidFill>
                  <a:srgbClr val="97CA3D"/>
                </a:solidFill>
              </a:rPr>
              <a:t>Required textbooks are provided at no cost </a:t>
            </a:r>
          </a:p>
        </p:txBody>
      </p:sp>
    </p:spTree>
    <p:extLst>
      <p:ext uri="{BB962C8B-B14F-4D97-AF65-F5344CB8AC3E}">
        <p14:creationId xmlns:p14="http://schemas.microsoft.com/office/powerpoint/2010/main" val="648895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E53024-4123-4286-97DA-42FC200F6956}"/>
              </a:ext>
            </a:extLst>
          </p:cNvPr>
          <p:cNvSpPr>
            <a:spLocks noGrp="1"/>
          </p:cNvSpPr>
          <p:nvPr>
            <p:ph type="title"/>
          </p:nvPr>
        </p:nvSpPr>
        <p:spPr/>
        <p:txBody>
          <a:bodyPr/>
          <a:lstStyle/>
          <a:p>
            <a:r>
              <a:rPr lang="en-US" b="1" dirty="0">
                <a:solidFill>
                  <a:schemeClr val="bg1"/>
                </a:solidFill>
              </a:rPr>
              <a:t>CPTC DE Admissions Requirements</a:t>
            </a:r>
          </a:p>
        </p:txBody>
      </p:sp>
      <p:sp>
        <p:nvSpPr>
          <p:cNvPr id="3" name="Content Placeholder 2">
            <a:extLst>
              <a:ext uri="{FF2B5EF4-FFF2-40B4-BE49-F238E27FC236}">
                <a16:creationId xmlns:a16="http://schemas.microsoft.com/office/drawing/2014/main" xmlns="" id="{56A9ABA5-2A5D-4F4D-9274-42CFC1E3EC73}"/>
              </a:ext>
            </a:extLst>
          </p:cNvPr>
          <p:cNvSpPr>
            <a:spLocks noGrp="1"/>
          </p:cNvSpPr>
          <p:nvPr>
            <p:ph idx="1"/>
          </p:nvPr>
        </p:nvSpPr>
        <p:spPr>
          <a:xfrm>
            <a:off x="676656" y="2011680"/>
            <a:ext cx="10753725" cy="3557847"/>
          </a:xfrm>
        </p:spPr>
        <p:txBody>
          <a:bodyPr>
            <a:normAutofit/>
          </a:bodyPr>
          <a:lstStyle/>
          <a:p>
            <a:pPr lvl="1">
              <a:buFont typeface="Wingdings" panose="05000000000000000000" pitchFamily="2" charset="2"/>
              <a:buChar char="Ø"/>
            </a:pPr>
            <a:r>
              <a:rPr lang="en-US" sz="2000" b="1" dirty="0">
                <a:solidFill>
                  <a:srgbClr val="97CA3D"/>
                </a:solidFill>
              </a:rPr>
              <a:t>CPTC has specific admissions requirements for DE students but your high school may have additional requirements. You must be approved through your high school to participate.</a:t>
            </a:r>
          </a:p>
          <a:p>
            <a:pPr>
              <a:buFont typeface="Wingdings" panose="05000000000000000000" pitchFamily="2" charset="2"/>
              <a:buChar char="Ø"/>
            </a:pPr>
            <a:endParaRPr lang="en-US" sz="2000" dirty="0">
              <a:solidFill>
                <a:srgbClr val="97CA3D"/>
              </a:solidFill>
            </a:endParaRPr>
          </a:p>
          <a:p>
            <a:pPr lvl="1">
              <a:buFont typeface="Wingdings" panose="05000000000000000000" pitchFamily="2" charset="2"/>
              <a:buChar char="Ø"/>
            </a:pPr>
            <a:r>
              <a:rPr lang="en-US" sz="2000" b="1" dirty="0">
                <a:solidFill>
                  <a:srgbClr val="97CA3D"/>
                </a:solidFill>
              </a:rPr>
              <a:t>Student must meet minimum GPA or test score requirements (ACT, SAT, GA Milestone or </a:t>
            </a:r>
            <a:r>
              <a:rPr lang="en-US" sz="2000" b="1" dirty="0" err="1">
                <a:solidFill>
                  <a:srgbClr val="97CA3D"/>
                </a:solidFill>
              </a:rPr>
              <a:t>Accuplacer</a:t>
            </a:r>
            <a:r>
              <a:rPr lang="en-US" sz="2000" b="1" dirty="0" smtClean="0">
                <a:solidFill>
                  <a:srgbClr val="97CA3D"/>
                </a:solidFill>
              </a:rPr>
              <a:t>)</a:t>
            </a:r>
            <a:endParaRPr lang="en-US" sz="2000" b="1" dirty="0">
              <a:solidFill>
                <a:srgbClr val="97CA3D"/>
              </a:solidFill>
            </a:endParaRPr>
          </a:p>
          <a:p>
            <a:pPr lvl="5">
              <a:buFont typeface="Wingdings" panose="05000000000000000000" pitchFamily="2" charset="2"/>
              <a:buChar char="Ø"/>
            </a:pPr>
            <a:r>
              <a:rPr lang="en-US" sz="1400" dirty="0" smtClean="0">
                <a:solidFill>
                  <a:srgbClr val="97CA3D"/>
                </a:solidFill>
              </a:rPr>
              <a:t>All testing and GPA requirements have been waived through FALL 2022. </a:t>
            </a:r>
          </a:p>
          <a:p>
            <a:pPr lvl="1">
              <a:buFont typeface="Wingdings" panose="05000000000000000000" pitchFamily="2" charset="2"/>
              <a:buChar char="Ø"/>
            </a:pPr>
            <a:r>
              <a:rPr lang="en-US" sz="2000" b="1" i="0" dirty="0" smtClean="0">
                <a:solidFill>
                  <a:srgbClr val="97CA3D"/>
                </a:solidFill>
              </a:rPr>
              <a:t>Complete </a:t>
            </a:r>
            <a:r>
              <a:rPr lang="en-US" sz="2000" b="1" i="0" dirty="0">
                <a:solidFill>
                  <a:srgbClr val="97CA3D"/>
                </a:solidFill>
              </a:rPr>
              <a:t>Dual Enrollment Application for </a:t>
            </a:r>
            <a:r>
              <a:rPr lang="en-US" sz="2000" b="1" i="0" dirty="0" smtClean="0">
                <a:solidFill>
                  <a:srgbClr val="97CA3D"/>
                </a:solidFill>
              </a:rPr>
              <a:t>Admission (NEW Students only)</a:t>
            </a:r>
            <a:endParaRPr lang="en-US" sz="2000" b="1" i="0" dirty="0">
              <a:solidFill>
                <a:srgbClr val="97CA3D"/>
              </a:solidFill>
            </a:endParaRPr>
          </a:p>
          <a:p>
            <a:pPr lvl="1">
              <a:buFont typeface="Wingdings" panose="05000000000000000000" pitchFamily="2" charset="2"/>
              <a:buChar char="Ø"/>
            </a:pPr>
            <a:r>
              <a:rPr lang="en-US" sz="2000" b="1" i="0" dirty="0">
                <a:solidFill>
                  <a:srgbClr val="97CA3D"/>
                </a:solidFill>
              </a:rPr>
              <a:t>Complete GSFC DE Funding Application(</a:t>
            </a:r>
            <a:r>
              <a:rPr lang="en-US" sz="2000" b="1" i="0" dirty="0" err="1">
                <a:solidFill>
                  <a:srgbClr val="97CA3D"/>
                </a:solidFill>
              </a:rPr>
              <a:t>GAFutures</a:t>
            </a:r>
            <a:r>
              <a:rPr lang="en-US" sz="2000" b="1" i="0" dirty="0">
                <a:solidFill>
                  <a:srgbClr val="97CA3D"/>
                </a:solidFill>
              </a:rPr>
              <a:t>) and Parent Participation Agreement on gafutures.org</a:t>
            </a:r>
          </a:p>
          <a:p>
            <a:pPr lvl="5">
              <a:buFont typeface="Wingdings" panose="05000000000000000000" pitchFamily="2" charset="2"/>
              <a:buChar char="Ø"/>
            </a:pPr>
            <a:r>
              <a:rPr lang="en-US" sz="1400" dirty="0">
                <a:solidFill>
                  <a:srgbClr val="97CA3D"/>
                </a:solidFill>
              </a:rPr>
              <a:t>Must be completed once a year</a:t>
            </a:r>
          </a:p>
          <a:p>
            <a:pPr lvl="1">
              <a:buFont typeface="Wingdings" panose="05000000000000000000" pitchFamily="2" charset="2"/>
              <a:buChar char="Ø"/>
            </a:pPr>
            <a:r>
              <a:rPr lang="en-US" sz="2000" b="1" i="0" dirty="0">
                <a:solidFill>
                  <a:srgbClr val="97CA3D"/>
                </a:solidFill>
              </a:rPr>
              <a:t>Complete CPTC Dual Enrollment Funding </a:t>
            </a:r>
            <a:r>
              <a:rPr lang="en-US" sz="2000" b="1" i="0" dirty="0" smtClean="0">
                <a:solidFill>
                  <a:srgbClr val="97CA3D"/>
                </a:solidFill>
              </a:rPr>
              <a:t>Waiver </a:t>
            </a:r>
          </a:p>
          <a:p>
            <a:pPr lvl="5">
              <a:buFont typeface="Wingdings" panose="05000000000000000000" pitchFamily="2" charset="2"/>
              <a:buChar char="Ø"/>
            </a:pPr>
            <a:r>
              <a:rPr lang="en-US" sz="1400" dirty="0">
                <a:solidFill>
                  <a:srgbClr val="97CA3D"/>
                </a:solidFill>
              </a:rPr>
              <a:t>Must be completed once </a:t>
            </a:r>
            <a:r>
              <a:rPr lang="en-US" sz="1400" dirty="0" smtClean="0">
                <a:solidFill>
                  <a:srgbClr val="97CA3D"/>
                </a:solidFill>
              </a:rPr>
              <a:t>by every DE student enrolling at CPTC. </a:t>
            </a:r>
            <a:endParaRPr lang="en-US" sz="1400" dirty="0">
              <a:solidFill>
                <a:srgbClr val="97CA3D"/>
              </a:solidFill>
            </a:endParaRPr>
          </a:p>
          <a:p>
            <a:pPr marL="4572" lvl="1" indent="0">
              <a:buNone/>
            </a:pPr>
            <a:endParaRPr lang="en-US" sz="2000" b="1" i="0" dirty="0" smtClean="0">
              <a:solidFill>
                <a:srgbClr val="97CA3D"/>
              </a:solidFill>
            </a:endParaRPr>
          </a:p>
          <a:p>
            <a:pPr lvl="1">
              <a:buFont typeface="Wingdings" panose="05000000000000000000" pitchFamily="2" charset="2"/>
              <a:buChar char="Ø"/>
            </a:pPr>
            <a:endParaRPr lang="en-US" sz="2000" b="1" i="0" dirty="0" smtClean="0">
              <a:solidFill>
                <a:srgbClr val="97CA3D"/>
              </a:solidFill>
            </a:endParaRPr>
          </a:p>
          <a:p>
            <a:pPr marL="4572" lvl="1" indent="0">
              <a:buNone/>
            </a:pPr>
            <a:endParaRPr lang="en-US" sz="2000" b="1" i="0" dirty="0">
              <a:solidFill>
                <a:srgbClr val="97CA3D"/>
              </a:solidFill>
            </a:endParaRPr>
          </a:p>
          <a:p>
            <a:pPr marL="0" lvl="2" indent="0">
              <a:buNone/>
            </a:pPr>
            <a:endParaRPr lang="en-US" sz="1600" dirty="0">
              <a:solidFill>
                <a:srgbClr val="1F3E7C"/>
              </a:solidFill>
            </a:endParaRPr>
          </a:p>
          <a:p>
            <a:pPr marL="0" lvl="2" indent="0">
              <a:buNone/>
            </a:pPr>
            <a:endParaRPr lang="en-US" sz="1600" dirty="0">
              <a:solidFill>
                <a:srgbClr val="1F3E7C"/>
              </a:solidFill>
            </a:endParaRPr>
          </a:p>
          <a:p>
            <a:endParaRPr lang="en-US" dirty="0"/>
          </a:p>
        </p:txBody>
      </p:sp>
      <p:cxnSp>
        <p:nvCxnSpPr>
          <p:cNvPr id="5" name="Straight Connector 4">
            <a:extLst>
              <a:ext uri="{FF2B5EF4-FFF2-40B4-BE49-F238E27FC236}">
                <a16:creationId xmlns:a16="http://schemas.microsoft.com/office/drawing/2014/main" xmlns="" id="{2329069A-8608-4463-A70B-33920A3A72CC}"/>
              </a:ext>
            </a:extLst>
          </p:cNvPr>
          <p:cNvCxnSpPr/>
          <p:nvPr/>
        </p:nvCxnSpPr>
        <p:spPr>
          <a:xfrm>
            <a:off x="783771" y="2789853"/>
            <a:ext cx="103289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D33E2736-17C7-4407-A525-3DC652D514C4}"/>
              </a:ext>
            </a:extLst>
          </p:cNvPr>
          <p:cNvSpPr txBox="1"/>
          <p:nvPr/>
        </p:nvSpPr>
        <p:spPr>
          <a:xfrm>
            <a:off x="3472542" y="5495731"/>
            <a:ext cx="4951445" cy="1015663"/>
          </a:xfrm>
          <a:prstGeom prst="rect">
            <a:avLst/>
          </a:prstGeom>
          <a:noFill/>
        </p:spPr>
        <p:txBody>
          <a:bodyPr wrap="square" rtlCol="0">
            <a:spAutoFit/>
          </a:bodyPr>
          <a:lstStyle/>
          <a:p>
            <a:pPr algn="ctr"/>
            <a:r>
              <a:rPr lang="en-US" sz="2000" b="1" u="sng" dirty="0">
                <a:solidFill>
                  <a:srgbClr val="1F3E7C"/>
                </a:solidFill>
                <a:highlight>
                  <a:srgbClr val="FFFF00"/>
                </a:highlight>
              </a:rPr>
              <a:t>Students will not be registered until the applications and waivers listed above are completed.</a:t>
            </a:r>
          </a:p>
        </p:txBody>
      </p:sp>
    </p:spTree>
    <p:extLst>
      <p:ext uri="{BB962C8B-B14F-4D97-AF65-F5344CB8AC3E}">
        <p14:creationId xmlns:p14="http://schemas.microsoft.com/office/powerpoint/2010/main" val="222870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671CCB-57BD-494C-9F57-6C8ECC1B0E8C}"/>
              </a:ext>
            </a:extLst>
          </p:cNvPr>
          <p:cNvSpPr>
            <a:spLocks noGrp="1"/>
          </p:cNvSpPr>
          <p:nvPr>
            <p:ph type="title"/>
          </p:nvPr>
        </p:nvSpPr>
        <p:spPr/>
        <p:txBody>
          <a:bodyPr/>
          <a:lstStyle/>
          <a:p>
            <a:r>
              <a:rPr lang="en-US" b="1" dirty="0">
                <a:solidFill>
                  <a:schemeClr val="bg1"/>
                </a:solidFill>
              </a:rPr>
              <a:t>Course Work Under Dual Enrollment</a:t>
            </a:r>
          </a:p>
        </p:txBody>
      </p:sp>
      <p:sp>
        <p:nvSpPr>
          <p:cNvPr id="3" name="Content Placeholder 2">
            <a:extLst>
              <a:ext uri="{FF2B5EF4-FFF2-40B4-BE49-F238E27FC236}">
                <a16:creationId xmlns:a16="http://schemas.microsoft.com/office/drawing/2014/main" xmlns="" id="{A32CE899-8BFA-49E7-B0F4-812782AF819C}"/>
              </a:ext>
            </a:extLst>
          </p:cNvPr>
          <p:cNvSpPr>
            <a:spLocks noGrp="1"/>
          </p:cNvSpPr>
          <p:nvPr>
            <p:ph idx="1"/>
          </p:nvPr>
        </p:nvSpPr>
        <p:spPr/>
        <p:txBody>
          <a:bodyPr/>
          <a:lstStyle/>
          <a:p>
            <a:pPr>
              <a:buFont typeface="Wingdings" panose="05000000000000000000" pitchFamily="2" charset="2"/>
              <a:buChar char="Ø"/>
            </a:pPr>
            <a:r>
              <a:rPr lang="en-US" dirty="0">
                <a:solidFill>
                  <a:srgbClr val="97CA3D"/>
                </a:solidFill>
              </a:rPr>
              <a:t>Students receive both secondary and postsecondary credit</a:t>
            </a:r>
          </a:p>
          <a:p>
            <a:pPr>
              <a:buFont typeface="Wingdings" panose="05000000000000000000" pitchFamily="2" charset="2"/>
              <a:buChar char="Ø"/>
            </a:pPr>
            <a:r>
              <a:rPr lang="en-US" dirty="0">
                <a:solidFill>
                  <a:srgbClr val="97CA3D"/>
                </a:solidFill>
              </a:rPr>
              <a:t>Courses include Academic and/or CTAE courses</a:t>
            </a:r>
          </a:p>
          <a:p>
            <a:pPr>
              <a:buFont typeface="Wingdings" panose="05000000000000000000" pitchFamily="2" charset="2"/>
              <a:buChar char="Ø"/>
            </a:pPr>
            <a:r>
              <a:rPr lang="en-US" dirty="0">
                <a:solidFill>
                  <a:srgbClr val="97CA3D"/>
                </a:solidFill>
              </a:rPr>
              <a:t>Courses can be taught at the high school or college campus</a:t>
            </a:r>
          </a:p>
          <a:p>
            <a:pPr>
              <a:buFont typeface="Wingdings" panose="05000000000000000000" pitchFamily="2" charset="2"/>
              <a:buChar char="Ø"/>
            </a:pPr>
            <a:r>
              <a:rPr lang="en-US" dirty="0">
                <a:solidFill>
                  <a:srgbClr val="97CA3D"/>
                </a:solidFill>
              </a:rPr>
              <a:t>Distance learning courses are also included</a:t>
            </a:r>
          </a:p>
          <a:p>
            <a:pPr marL="0" indent="0">
              <a:buNone/>
            </a:pPr>
            <a:endParaRPr lang="en-US" dirty="0">
              <a:solidFill>
                <a:srgbClr val="1F3E7C"/>
              </a:solidFill>
            </a:endParaRPr>
          </a:p>
        </p:txBody>
      </p:sp>
    </p:spTree>
    <p:extLst>
      <p:ext uri="{BB962C8B-B14F-4D97-AF65-F5344CB8AC3E}">
        <p14:creationId xmlns:p14="http://schemas.microsoft.com/office/powerpoint/2010/main" val="4102324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6A37A-8019-4595-A514-A0E5E3E4F1DB}"/>
              </a:ext>
            </a:extLst>
          </p:cNvPr>
          <p:cNvSpPr>
            <a:spLocks noGrp="1"/>
          </p:cNvSpPr>
          <p:nvPr>
            <p:ph type="title"/>
          </p:nvPr>
        </p:nvSpPr>
        <p:spPr/>
        <p:txBody>
          <a:bodyPr/>
          <a:lstStyle/>
          <a:p>
            <a:r>
              <a:rPr lang="en-US" b="1" dirty="0">
                <a:solidFill>
                  <a:schemeClr val="bg1"/>
                </a:solidFill>
              </a:rPr>
              <a:t>Student Email &amp; Blackboard</a:t>
            </a:r>
          </a:p>
        </p:txBody>
      </p:sp>
      <p:sp>
        <p:nvSpPr>
          <p:cNvPr id="3" name="Content Placeholder 2">
            <a:extLst>
              <a:ext uri="{FF2B5EF4-FFF2-40B4-BE49-F238E27FC236}">
                <a16:creationId xmlns:a16="http://schemas.microsoft.com/office/drawing/2014/main" xmlns="" id="{1E2D1C90-894C-46D0-8033-3C300303C203}"/>
              </a:ext>
            </a:extLst>
          </p:cNvPr>
          <p:cNvSpPr>
            <a:spLocks noGrp="1"/>
          </p:cNvSpPr>
          <p:nvPr>
            <p:ph idx="1"/>
          </p:nvPr>
        </p:nvSpPr>
        <p:spPr>
          <a:xfrm>
            <a:off x="551966" y="2294313"/>
            <a:ext cx="10753725" cy="3766185"/>
          </a:xfrm>
        </p:spPr>
        <p:txBody>
          <a:bodyPr>
            <a:normAutofit fontScale="92500" lnSpcReduction="10000"/>
          </a:bodyPr>
          <a:lstStyle/>
          <a:p>
            <a:pPr>
              <a:buFont typeface="Wingdings" panose="05000000000000000000" pitchFamily="2" charset="2"/>
              <a:buChar char="Ø"/>
            </a:pPr>
            <a:r>
              <a:rPr lang="en-US" dirty="0">
                <a:solidFill>
                  <a:srgbClr val="97CA3D"/>
                </a:solidFill>
              </a:rPr>
              <a:t>Students will receive a student email and password on their acceptance letter</a:t>
            </a:r>
            <a:r>
              <a:rPr lang="en-US" dirty="0" smtClean="0">
                <a:solidFill>
                  <a:srgbClr val="97CA3D"/>
                </a:solidFill>
              </a:rPr>
              <a:t>.</a:t>
            </a:r>
          </a:p>
          <a:p>
            <a:pPr lvl="5">
              <a:buFont typeface="Wingdings" panose="05000000000000000000" pitchFamily="2" charset="2"/>
              <a:buChar char="Ø"/>
            </a:pPr>
            <a:r>
              <a:rPr lang="en-US" sz="1400" dirty="0" smtClean="0">
                <a:solidFill>
                  <a:srgbClr val="97CA3D"/>
                </a:solidFill>
              </a:rPr>
              <a:t>Students can also contact Carley McDonald to receive their CPTC log-in information. </a:t>
            </a:r>
            <a:endParaRPr lang="en-US" sz="1400" dirty="0">
              <a:solidFill>
                <a:srgbClr val="97CA3D"/>
              </a:solidFill>
            </a:endParaRPr>
          </a:p>
          <a:p>
            <a:pPr marL="0" indent="0">
              <a:buNone/>
            </a:pPr>
            <a:endParaRPr lang="en-US" dirty="0" smtClean="0">
              <a:solidFill>
                <a:srgbClr val="97CA3D"/>
              </a:solidFill>
            </a:endParaRPr>
          </a:p>
          <a:p>
            <a:pPr>
              <a:buFont typeface="Wingdings" panose="05000000000000000000" pitchFamily="2" charset="2"/>
              <a:buChar char="Ø"/>
            </a:pPr>
            <a:r>
              <a:rPr lang="en-US" dirty="0" smtClean="0">
                <a:solidFill>
                  <a:srgbClr val="97CA3D"/>
                </a:solidFill>
              </a:rPr>
              <a:t>Set </a:t>
            </a:r>
            <a:r>
              <a:rPr lang="en-US" dirty="0">
                <a:solidFill>
                  <a:srgbClr val="97CA3D"/>
                </a:solidFill>
              </a:rPr>
              <a:t>up email account first, this is how you will receive correspondence from CPTC and instructors</a:t>
            </a:r>
            <a:r>
              <a:rPr lang="en-US" dirty="0" smtClean="0">
                <a:solidFill>
                  <a:srgbClr val="97CA3D"/>
                </a:solidFill>
              </a:rPr>
              <a:t>.</a:t>
            </a:r>
          </a:p>
          <a:p>
            <a:pPr marL="0" indent="0">
              <a:buNone/>
            </a:pPr>
            <a:endParaRPr lang="en-US" dirty="0">
              <a:solidFill>
                <a:srgbClr val="97CA3D"/>
              </a:solidFill>
            </a:endParaRPr>
          </a:p>
          <a:p>
            <a:pPr>
              <a:buFont typeface="Wingdings" panose="05000000000000000000" pitchFamily="2" charset="2"/>
              <a:buChar char="Ø"/>
            </a:pPr>
            <a:r>
              <a:rPr lang="en-US" dirty="0" smtClean="0">
                <a:solidFill>
                  <a:srgbClr val="97CA3D"/>
                </a:solidFill>
              </a:rPr>
              <a:t>Blackboard </a:t>
            </a:r>
            <a:r>
              <a:rPr lang="en-US" dirty="0">
                <a:solidFill>
                  <a:srgbClr val="97CA3D"/>
                </a:solidFill>
              </a:rPr>
              <a:t>Course Management System is used for all distance education classes and some in person classes as well.</a:t>
            </a:r>
          </a:p>
          <a:p>
            <a:pPr>
              <a:buFont typeface="Wingdings" panose="05000000000000000000" pitchFamily="2" charset="2"/>
              <a:buChar char="Ø"/>
            </a:pPr>
            <a:endParaRPr lang="en-US" dirty="0">
              <a:solidFill>
                <a:srgbClr val="97CA3D"/>
              </a:solidFill>
            </a:endParaRPr>
          </a:p>
          <a:p>
            <a:pPr>
              <a:buFont typeface="Wingdings" panose="05000000000000000000" pitchFamily="2" charset="2"/>
              <a:buChar char="Ø"/>
            </a:pPr>
            <a:r>
              <a:rPr lang="en-US" dirty="0">
                <a:solidFill>
                  <a:srgbClr val="97CA3D"/>
                </a:solidFill>
              </a:rPr>
              <a:t>Login credentials for Student Email &amp; Blackboard are the same.</a:t>
            </a:r>
          </a:p>
        </p:txBody>
      </p:sp>
    </p:spTree>
    <p:extLst>
      <p:ext uri="{BB962C8B-B14F-4D97-AF65-F5344CB8AC3E}">
        <p14:creationId xmlns:p14="http://schemas.microsoft.com/office/powerpoint/2010/main" val="84067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F3E7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7513D3-1A4D-4352-9735-1801A41E09BA}"/>
              </a:ext>
            </a:extLst>
          </p:cNvPr>
          <p:cNvSpPr>
            <a:spLocks noGrp="1"/>
          </p:cNvSpPr>
          <p:nvPr>
            <p:ph type="title"/>
          </p:nvPr>
        </p:nvSpPr>
        <p:spPr/>
        <p:txBody>
          <a:bodyPr/>
          <a:lstStyle/>
          <a:p>
            <a:r>
              <a:rPr lang="en-US" b="1" dirty="0">
                <a:solidFill>
                  <a:schemeClr val="bg1"/>
                </a:solidFill>
              </a:rPr>
              <a:t>General Education </a:t>
            </a:r>
            <a:r>
              <a:rPr lang="en-US" b="1" dirty="0" smtClean="0">
                <a:solidFill>
                  <a:schemeClr val="bg1"/>
                </a:solidFill>
              </a:rPr>
              <a:t>Courses</a:t>
            </a:r>
            <a:endParaRPr lang="en-US" b="1" dirty="0">
              <a:solidFill>
                <a:schemeClr val="bg1"/>
              </a:solidFill>
            </a:endParaRPr>
          </a:p>
        </p:txBody>
      </p:sp>
      <p:sp>
        <p:nvSpPr>
          <p:cNvPr id="3" name="Content Placeholder 2">
            <a:extLst>
              <a:ext uri="{FF2B5EF4-FFF2-40B4-BE49-F238E27FC236}">
                <a16:creationId xmlns:a16="http://schemas.microsoft.com/office/drawing/2014/main" xmlns="" id="{2E1AFF61-397A-4DBD-81A7-B8BFC18C9DB7}"/>
              </a:ext>
            </a:extLst>
          </p:cNvPr>
          <p:cNvSpPr>
            <a:spLocks noGrp="1"/>
          </p:cNvSpPr>
          <p:nvPr>
            <p:ph idx="1"/>
          </p:nvPr>
        </p:nvSpPr>
        <p:spPr>
          <a:xfrm>
            <a:off x="676656" y="2011680"/>
            <a:ext cx="3839360" cy="3766185"/>
          </a:xfrm>
        </p:spPr>
        <p:txBody>
          <a:bodyPr>
            <a:normAutofit fontScale="55000" lnSpcReduction="20000"/>
          </a:bodyPr>
          <a:lstStyle/>
          <a:p>
            <a:pPr>
              <a:buFont typeface="Wingdings" panose="05000000000000000000" pitchFamily="2" charset="2"/>
              <a:buChar char="Ø"/>
            </a:pPr>
            <a:r>
              <a:rPr lang="en-US" dirty="0">
                <a:solidFill>
                  <a:srgbClr val="97CA3D"/>
                </a:solidFill>
              </a:rPr>
              <a:t>BIOL 1111/1111L-Biology Introduction I</a:t>
            </a:r>
          </a:p>
          <a:p>
            <a:pPr>
              <a:buFont typeface="Wingdings" panose="05000000000000000000" pitchFamily="2" charset="2"/>
              <a:buChar char="Ø"/>
            </a:pPr>
            <a:r>
              <a:rPr lang="en-US" dirty="0">
                <a:solidFill>
                  <a:srgbClr val="97CA3D"/>
                </a:solidFill>
              </a:rPr>
              <a:t>BIOL 1112/1112L-Biology Introduction II</a:t>
            </a:r>
          </a:p>
          <a:p>
            <a:pPr>
              <a:buFont typeface="Wingdings" panose="05000000000000000000" pitchFamily="2" charset="2"/>
              <a:buChar char="Ø"/>
            </a:pPr>
            <a:r>
              <a:rPr lang="en-US" dirty="0">
                <a:solidFill>
                  <a:srgbClr val="97CA3D"/>
                </a:solidFill>
              </a:rPr>
              <a:t>CHEM 1151/1151L-Chemistry I (Intro)</a:t>
            </a:r>
          </a:p>
          <a:p>
            <a:pPr>
              <a:buFont typeface="Wingdings" panose="05000000000000000000" pitchFamily="2" charset="2"/>
              <a:buChar char="Ø"/>
            </a:pPr>
            <a:r>
              <a:rPr lang="en-US" dirty="0">
                <a:solidFill>
                  <a:srgbClr val="97CA3D"/>
                </a:solidFill>
              </a:rPr>
              <a:t>CHEM 1152/1152L-Chemistry II (Intro)</a:t>
            </a:r>
          </a:p>
          <a:p>
            <a:pPr>
              <a:buFont typeface="Wingdings" panose="05000000000000000000" pitchFamily="2" charset="2"/>
              <a:buChar char="Ø"/>
            </a:pPr>
            <a:r>
              <a:rPr lang="en-US" dirty="0">
                <a:solidFill>
                  <a:srgbClr val="97CA3D"/>
                </a:solidFill>
              </a:rPr>
              <a:t>ECON 2105-Economics (Macro)</a:t>
            </a:r>
          </a:p>
          <a:p>
            <a:pPr>
              <a:buFont typeface="Wingdings" panose="05000000000000000000" pitchFamily="2" charset="2"/>
              <a:buChar char="Ø"/>
            </a:pPr>
            <a:r>
              <a:rPr lang="en-US" dirty="0">
                <a:solidFill>
                  <a:srgbClr val="97CA3D"/>
                </a:solidFill>
              </a:rPr>
              <a:t>ECON 2106-Economics (Micro)</a:t>
            </a:r>
          </a:p>
          <a:p>
            <a:pPr>
              <a:buFont typeface="Wingdings" panose="05000000000000000000" pitchFamily="2" charset="2"/>
              <a:buChar char="Ø"/>
            </a:pPr>
            <a:r>
              <a:rPr lang="en-US" dirty="0">
                <a:solidFill>
                  <a:srgbClr val="97CA3D"/>
                </a:solidFill>
              </a:rPr>
              <a:t>ECON 1101-Economics (Principles)</a:t>
            </a:r>
          </a:p>
          <a:p>
            <a:pPr>
              <a:buFont typeface="Wingdings" panose="05000000000000000000" pitchFamily="2" charset="2"/>
              <a:buChar char="Ø"/>
            </a:pPr>
            <a:r>
              <a:rPr lang="en-US" dirty="0">
                <a:solidFill>
                  <a:srgbClr val="97CA3D"/>
                </a:solidFill>
              </a:rPr>
              <a:t>ENGL 1101-English Composition I</a:t>
            </a:r>
          </a:p>
          <a:p>
            <a:pPr>
              <a:buFont typeface="Wingdings" panose="05000000000000000000" pitchFamily="2" charset="2"/>
              <a:buChar char="Ø"/>
            </a:pPr>
            <a:r>
              <a:rPr lang="en-US" dirty="0">
                <a:solidFill>
                  <a:srgbClr val="97CA3D"/>
                </a:solidFill>
              </a:rPr>
              <a:t>ENGL 1102-English Composition II</a:t>
            </a:r>
          </a:p>
          <a:p>
            <a:pPr>
              <a:buFont typeface="Wingdings" panose="05000000000000000000" pitchFamily="2" charset="2"/>
              <a:buChar char="Ø"/>
            </a:pPr>
            <a:r>
              <a:rPr lang="en-US" dirty="0">
                <a:solidFill>
                  <a:srgbClr val="97CA3D"/>
                </a:solidFill>
              </a:rPr>
              <a:t>ENGL 2130-American Literature</a:t>
            </a:r>
          </a:p>
          <a:p>
            <a:pPr>
              <a:buFont typeface="Wingdings" panose="05000000000000000000" pitchFamily="2" charset="2"/>
              <a:buChar char="Ø"/>
            </a:pPr>
            <a:r>
              <a:rPr lang="en-US" dirty="0">
                <a:solidFill>
                  <a:srgbClr val="97CA3D"/>
                </a:solidFill>
              </a:rPr>
              <a:t>HIST 2111-US History I**</a:t>
            </a:r>
          </a:p>
          <a:p>
            <a:pPr>
              <a:buFont typeface="Wingdings" panose="05000000000000000000" pitchFamily="2" charset="2"/>
              <a:buChar char="Ø"/>
            </a:pPr>
            <a:r>
              <a:rPr lang="en-US" dirty="0">
                <a:solidFill>
                  <a:srgbClr val="97CA3D"/>
                </a:solidFill>
              </a:rPr>
              <a:t>HIST 2112-US History II**</a:t>
            </a:r>
          </a:p>
          <a:p>
            <a:pPr>
              <a:buFont typeface="Wingdings" panose="05000000000000000000" pitchFamily="2" charset="2"/>
              <a:buChar char="Ø"/>
            </a:pPr>
            <a:r>
              <a:rPr lang="en-US" dirty="0">
                <a:solidFill>
                  <a:srgbClr val="97CA3D"/>
                </a:solidFill>
              </a:rPr>
              <a:t>HIST 1111-World History I</a:t>
            </a:r>
          </a:p>
        </p:txBody>
      </p:sp>
      <p:sp>
        <p:nvSpPr>
          <p:cNvPr id="5" name="TextBox 4">
            <a:extLst>
              <a:ext uri="{FF2B5EF4-FFF2-40B4-BE49-F238E27FC236}">
                <a16:creationId xmlns:a16="http://schemas.microsoft.com/office/drawing/2014/main" xmlns="" id="{D11390F4-9EF1-4DC3-85FB-3C4FD0F7B43B}"/>
              </a:ext>
            </a:extLst>
          </p:cNvPr>
          <p:cNvSpPr txBox="1"/>
          <p:nvPr/>
        </p:nvSpPr>
        <p:spPr>
          <a:xfrm>
            <a:off x="5215812" y="2011680"/>
            <a:ext cx="4581331" cy="4060342"/>
          </a:xfrm>
          <a:prstGeom prst="rect">
            <a:avLst/>
          </a:prstGeom>
          <a:noFill/>
        </p:spPr>
        <p:txBody>
          <a:bodyPr wrap="square" rtlCol="0">
            <a:spAutoFit/>
          </a:bodyPr>
          <a:lstStyle/>
          <a:p>
            <a:pPr marL="91440" indent="-91440">
              <a:lnSpc>
                <a:spcPct val="65000"/>
              </a:lnSpc>
              <a:spcBef>
                <a:spcPts val="1300"/>
              </a:spcBef>
              <a:buFont typeface="Wingdings" panose="05000000000000000000" pitchFamily="2" charset="2"/>
              <a:buChar char="Ø"/>
            </a:pPr>
            <a:r>
              <a:rPr lang="en-US" sz="1300" dirty="0">
                <a:solidFill>
                  <a:srgbClr val="97CA3D"/>
                </a:solidFill>
              </a:rPr>
              <a:t>HIST 1112-World History II</a:t>
            </a:r>
          </a:p>
          <a:p>
            <a:pPr marL="91440" indent="-91440">
              <a:lnSpc>
                <a:spcPct val="65000"/>
              </a:lnSpc>
              <a:spcBef>
                <a:spcPts val="1300"/>
              </a:spcBef>
              <a:buFont typeface="Wingdings" panose="05000000000000000000" pitchFamily="2" charset="2"/>
              <a:buChar char="Ø"/>
            </a:pPr>
            <a:r>
              <a:rPr lang="en-US" sz="1300" dirty="0">
                <a:solidFill>
                  <a:srgbClr val="97CA3D"/>
                </a:solidFill>
              </a:rPr>
              <a:t>MATH 1101-Math Modeling (Intro)</a:t>
            </a:r>
          </a:p>
          <a:p>
            <a:pPr marL="91440" indent="-91440">
              <a:lnSpc>
                <a:spcPct val="65000"/>
              </a:lnSpc>
              <a:spcBef>
                <a:spcPts val="1300"/>
              </a:spcBef>
              <a:buFont typeface="Wingdings" panose="05000000000000000000" pitchFamily="2" charset="2"/>
              <a:buChar char="Ø"/>
            </a:pPr>
            <a:r>
              <a:rPr lang="en-US" sz="1300" dirty="0">
                <a:solidFill>
                  <a:srgbClr val="97CA3D"/>
                </a:solidFill>
              </a:rPr>
              <a:t>MATH 1103-Quantitative Skills &amp; Reasoning</a:t>
            </a:r>
          </a:p>
          <a:p>
            <a:pPr marL="91440" indent="-91440">
              <a:lnSpc>
                <a:spcPct val="65000"/>
              </a:lnSpc>
              <a:spcBef>
                <a:spcPts val="1300"/>
              </a:spcBef>
              <a:buFont typeface="Wingdings" panose="05000000000000000000" pitchFamily="2" charset="2"/>
              <a:buChar char="Ø"/>
            </a:pPr>
            <a:r>
              <a:rPr lang="en-US" sz="1300" dirty="0">
                <a:solidFill>
                  <a:srgbClr val="97CA3D"/>
                </a:solidFill>
              </a:rPr>
              <a:t>MATH 1111-College Algebra</a:t>
            </a:r>
          </a:p>
          <a:p>
            <a:pPr marL="91440" indent="-91440">
              <a:lnSpc>
                <a:spcPct val="65000"/>
              </a:lnSpc>
              <a:spcBef>
                <a:spcPts val="1300"/>
              </a:spcBef>
              <a:buFont typeface="Wingdings" panose="05000000000000000000" pitchFamily="2" charset="2"/>
              <a:buChar char="Ø"/>
            </a:pPr>
            <a:r>
              <a:rPr lang="en-US" sz="1300" dirty="0">
                <a:solidFill>
                  <a:srgbClr val="97CA3D"/>
                </a:solidFill>
              </a:rPr>
              <a:t>MATH 1113-Pre-Calculus</a:t>
            </a:r>
          </a:p>
          <a:p>
            <a:pPr marL="91440" indent="-91440">
              <a:lnSpc>
                <a:spcPct val="65000"/>
              </a:lnSpc>
              <a:spcBef>
                <a:spcPts val="1300"/>
              </a:spcBef>
              <a:buFont typeface="Wingdings" panose="05000000000000000000" pitchFamily="2" charset="2"/>
              <a:buChar char="Ø"/>
            </a:pPr>
            <a:r>
              <a:rPr lang="en-US" sz="1300" dirty="0">
                <a:solidFill>
                  <a:srgbClr val="97CA3D"/>
                </a:solidFill>
              </a:rPr>
              <a:t>MATH 1127-Statistics (Intro)</a:t>
            </a:r>
          </a:p>
          <a:p>
            <a:pPr marL="91440" indent="-91440">
              <a:lnSpc>
                <a:spcPct val="65000"/>
              </a:lnSpc>
              <a:spcBef>
                <a:spcPts val="1300"/>
              </a:spcBef>
              <a:buFont typeface="Wingdings" panose="05000000000000000000" pitchFamily="2" charset="2"/>
              <a:buChar char="Ø"/>
            </a:pPr>
            <a:r>
              <a:rPr lang="en-US" sz="1300" dirty="0">
                <a:solidFill>
                  <a:srgbClr val="97CA3D"/>
                </a:solidFill>
              </a:rPr>
              <a:t>MATH 1131-Calculus</a:t>
            </a:r>
          </a:p>
          <a:p>
            <a:pPr marL="91440" indent="-91440">
              <a:lnSpc>
                <a:spcPct val="65000"/>
              </a:lnSpc>
              <a:spcBef>
                <a:spcPts val="1300"/>
              </a:spcBef>
              <a:buFont typeface="Wingdings" panose="05000000000000000000" pitchFamily="2" charset="2"/>
              <a:buChar char="Ø"/>
            </a:pPr>
            <a:r>
              <a:rPr lang="en-US" sz="1300" dirty="0">
                <a:solidFill>
                  <a:srgbClr val="97CA3D"/>
                </a:solidFill>
              </a:rPr>
              <a:t>PHYS 1111/1111L-Physics I (Intro)</a:t>
            </a:r>
          </a:p>
          <a:p>
            <a:pPr marL="91440" indent="-91440">
              <a:lnSpc>
                <a:spcPct val="65000"/>
              </a:lnSpc>
              <a:spcBef>
                <a:spcPts val="1300"/>
              </a:spcBef>
              <a:buFont typeface="Wingdings" panose="05000000000000000000" pitchFamily="2" charset="2"/>
              <a:buChar char="Ø"/>
            </a:pPr>
            <a:r>
              <a:rPr lang="en-US" sz="1300" dirty="0">
                <a:solidFill>
                  <a:srgbClr val="97CA3D"/>
                </a:solidFill>
              </a:rPr>
              <a:t>PHYS 1112/1112L-Physics II (Intro)</a:t>
            </a:r>
          </a:p>
          <a:p>
            <a:pPr marL="91440" indent="-91440">
              <a:lnSpc>
                <a:spcPct val="65000"/>
              </a:lnSpc>
              <a:spcBef>
                <a:spcPts val="1300"/>
              </a:spcBef>
              <a:buFont typeface="Wingdings" panose="05000000000000000000" pitchFamily="2" charset="2"/>
              <a:buChar char="Ø"/>
            </a:pPr>
            <a:r>
              <a:rPr lang="en-US" sz="1300" dirty="0">
                <a:solidFill>
                  <a:srgbClr val="97CA3D"/>
                </a:solidFill>
              </a:rPr>
              <a:t>POLS 1101-American Government*</a:t>
            </a:r>
          </a:p>
          <a:p>
            <a:pPr marL="91440" indent="-91440">
              <a:lnSpc>
                <a:spcPct val="65000"/>
              </a:lnSpc>
              <a:spcBef>
                <a:spcPts val="1300"/>
              </a:spcBef>
              <a:buFont typeface="Wingdings" panose="05000000000000000000" pitchFamily="2" charset="2"/>
              <a:buChar char="Ø"/>
            </a:pPr>
            <a:r>
              <a:rPr lang="en-US" sz="1300" dirty="0">
                <a:solidFill>
                  <a:srgbClr val="97CA3D"/>
                </a:solidFill>
              </a:rPr>
              <a:t>PSYC 1101-Psychology (Intro)</a:t>
            </a:r>
          </a:p>
          <a:p>
            <a:pPr marL="91440" indent="-91440">
              <a:lnSpc>
                <a:spcPct val="65000"/>
              </a:lnSpc>
              <a:spcBef>
                <a:spcPts val="1300"/>
              </a:spcBef>
              <a:buFont typeface="Wingdings" panose="05000000000000000000" pitchFamily="2" charset="2"/>
              <a:buChar char="Ø"/>
            </a:pPr>
            <a:r>
              <a:rPr lang="en-US" sz="1300" dirty="0">
                <a:solidFill>
                  <a:srgbClr val="97CA3D"/>
                </a:solidFill>
              </a:rPr>
              <a:t>SPCH 1101-Public Speaking</a:t>
            </a:r>
          </a:p>
          <a:p>
            <a:pPr marL="91440" indent="-91440">
              <a:lnSpc>
                <a:spcPct val="65000"/>
              </a:lnSpc>
              <a:spcBef>
                <a:spcPts val="1300"/>
              </a:spcBef>
              <a:buFont typeface="Wingdings" panose="05000000000000000000" pitchFamily="2" charset="2"/>
              <a:buChar char="Ø"/>
            </a:pPr>
            <a:r>
              <a:rPr lang="en-US" sz="1300" dirty="0">
                <a:solidFill>
                  <a:srgbClr val="97CA3D"/>
                </a:solidFill>
              </a:rPr>
              <a:t>SOCI 1101-Sociology (Intro)</a:t>
            </a:r>
          </a:p>
          <a:p>
            <a:pPr marL="285750" indent="-285750">
              <a:buFont typeface="Wingdings" panose="05000000000000000000" pitchFamily="2" charset="2"/>
              <a:buChar char="Ø"/>
            </a:pPr>
            <a:endParaRPr lang="en-US" dirty="0"/>
          </a:p>
        </p:txBody>
      </p:sp>
      <p:sp>
        <p:nvSpPr>
          <p:cNvPr id="6" name="TextBox 5">
            <a:extLst>
              <a:ext uri="{FF2B5EF4-FFF2-40B4-BE49-F238E27FC236}">
                <a16:creationId xmlns:a16="http://schemas.microsoft.com/office/drawing/2014/main" xmlns="" id="{DE857121-46AA-49F9-98D9-44A8F2A6021F}"/>
              </a:ext>
            </a:extLst>
          </p:cNvPr>
          <p:cNvSpPr txBox="1"/>
          <p:nvPr/>
        </p:nvSpPr>
        <p:spPr>
          <a:xfrm>
            <a:off x="676656" y="5887616"/>
            <a:ext cx="6088038" cy="584775"/>
          </a:xfrm>
          <a:prstGeom prst="rect">
            <a:avLst/>
          </a:prstGeom>
          <a:noFill/>
        </p:spPr>
        <p:txBody>
          <a:bodyPr wrap="square" rtlCol="0">
            <a:spAutoFit/>
          </a:bodyPr>
          <a:lstStyle/>
          <a:p>
            <a:r>
              <a:rPr lang="en-US" sz="1600" dirty="0">
                <a:solidFill>
                  <a:srgbClr val="97CA3D"/>
                </a:solidFill>
              </a:rPr>
              <a:t>*Satisfies US and GA Constitution Legislative Requirements</a:t>
            </a:r>
          </a:p>
          <a:p>
            <a:r>
              <a:rPr lang="en-US" sz="1600" dirty="0">
                <a:solidFill>
                  <a:srgbClr val="97CA3D"/>
                </a:solidFill>
              </a:rPr>
              <a:t>**Satisfies US and GA History Legislative Requirements</a:t>
            </a:r>
          </a:p>
        </p:txBody>
      </p:sp>
    </p:spTree>
    <p:extLst>
      <p:ext uri="{BB962C8B-B14F-4D97-AF65-F5344CB8AC3E}">
        <p14:creationId xmlns:p14="http://schemas.microsoft.com/office/powerpoint/2010/main" val="1580565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15997</TotalTime>
  <Words>1290</Words>
  <Application>Microsoft Office PowerPoint</Application>
  <PresentationFormat>Custom</PresentationFormat>
  <Paragraphs>165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Metropolitan</vt:lpstr>
      <vt:lpstr>PowerPoint Presentation</vt:lpstr>
      <vt:lpstr>What is Dual Enrollment?</vt:lpstr>
      <vt:lpstr>Dual Enrollment Eligibility</vt:lpstr>
      <vt:lpstr>Dual Enrollment Eligibility (cont)</vt:lpstr>
      <vt:lpstr>Costs for Dual Enrollment</vt:lpstr>
      <vt:lpstr>CPTC DE Admissions Requirements</vt:lpstr>
      <vt:lpstr>Course Work Under Dual Enrollment</vt:lpstr>
      <vt:lpstr>Student Email &amp; Blackboard</vt:lpstr>
      <vt:lpstr>General Education Courses</vt:lpstr>
      <vt:lpstr>Technical Courses</vt:lpstr>
      <vt:lpstr>Course Withdrawals &amp; Repeats</vt:lpstr>
      <vt:lpstr>High School ≠ College</vt:lpstr>
      <vt:lpstr>Special Accommodations</vt:lpstr>
      <vt:lpstr>Student Checklist</vt:lpstr>
      <vt:lpstr>Additional Information </vt:lpstr>
      <vt:lpstr>Dual Enrollment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Ramey</dc:creator>
  <cp:lastModifiedBy>Lisa Kuhaneck</cp:lastModifiedBy>
  <cp:revision>42</cp:revision>
  <cp:lastPrinted>2021-03-04T18:28:50Z</cp:lastPrinted>
  <dcterms:created xsi:type="dcterms:W3CDTF">2020-07-13T21:07:17Z</dcterms:created>
  <dcterms:modified xsi:type="dcterms:W3CDTF">2021-03-22T15:49:35Z</dcterms:modified>
</cp:coreProperties>
</file>